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4" r:id="rId1"/>
  </p:sldMasterIdLst>
  <p:notesMasterIdLst>
    <p:notesMasterId r:id="rId45"/>
  </p:notesMasterIdLst>
  <p:handoutMasterIdLst>
    <p:handoutMasterId r:id="rId46"/>
  </p:handoutMasterIdLst>
  <p:sldIdLst>
    <p:sldId id="256" r:id="rId2"/>
    <p:sldId id="299" r:id="rId3"/>
    <p:sldId id="300" r:id="rId4"/>
    <p:sldId id="347" r:id="rId5"/>
    <p:sldId id="348" r:id="rId6"/>
    <p:sldId id="349" r:id="rId7"/>
    <p:sldId id="301" r:id="rId8"/>
    <p:sldId id="302" r:id="rId9"/>
    <p:sldId id="350" r:id="rId10"/>
    <p:sldId id="351" r:id="rId11"/>
    <p:sldId id="303" r:id="rId12"/>
    <p:sldId id="352" r:id="rId13"/>
    <p:sldId id="304" r:id="rId14"/>
    <p:sldId id="305" r:id="rId15"/>
    <p:sldId id="358" r:id="rId16"/>
    <p:sldId id="307" r:id="rId17"/>
    <p:sldId id="308" r:id="rId18"/>
    <p:sldId id="309" r:id="rId19"/>
    <p:sldId id="310" r:id="rId20"/>
    <p:sldId id="311" r:id="rId21"/>
    <p:sldId id="312" r:id="rId22"/>
    <p:sldId id="313" r:id="rId23"/>
    <p:sldId id="314" r:id="rId24"/>
    <p:sldId id="315" r:id="rId25"/>
    <p:sldId id="316" r:id="rId26"/>
    <p:sldId id="353" r:id="rId27"/>
    <p:sldId id="317" r:id="rId28"/>
    <p:sldId id="356" r:id="rId29"/>
    <p:sldId id="318" r:id="rId30"/>
    <p:sldId id="319" r:id="rId31"/>
    <p:sldId id="354" r:id="rId32"/>
    <p:sldId id="320" r:id="rId33"/>
    <p:sldId id="321" r:id="rId34"/>
    <p:sldId id="322" r:id="rId35"/>
    <p:sldId id="323" r:id="rId36"/>
    <p:sldId id="324" r:id="rId37"/>
    <p:sldId id="325" r:id="rId38"/>
    <p:sldId id="355" r:id="rId39"/>
    <p:sldId id="326" r:id="rId40"/>
    <p:sldId id="327" r:id="rId41"/>
    <p:sldId id="328" r:id="rId42"/>
    <p:sldId id="329" r:id="rId43"/>
    <p:sldId id="330" r:id="rId44"/>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DBD3"/>
    <a:srgbClr val="E6E3D0"/>
    <a:srgbClr val="E1DEC5"/>
    <a:srgbClr val="8F6D58"/>
    <a:srgbClr val="906D58"/>
    <a:srgbClr val="EDE7E3"/>
    <a:srgbClr val="EAE3DE"/>
    <a:srgbClr val="E2D7D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89"/>
    <p:restoredTop sz="69238"/>
  </p:normalViewPr>
  <p:slideViewPr>
    <p:cSldViewPr>
      <p:cViewPr varScale="1">
        <p:scale>
          <a:sx n="125" d="100"/>
          <a:sy n="125" d="100"/>
        </p:scale>
        <p:origin x="2848" y="176"/>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Lst>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_rels/viewProps.xml.rels><?xml version="1.0" encoding="UTF-8" standalone="yes"?>
<Relationships xmlns="http://schemas.openxmlformats.org/package/2006/relationships"><Relationship Id="rId13" Type="http://schemas.openxmlformats.org/officeDocument/2006/relationships/slide" Target="slides/slide22.xml"/><Relationship Id="rId18" Type="http://schemas.openxmlformats.org/officeDocument/2006/relationships/slide" Target="slides/slide27.xml"/><Relationship Id="rId26" Type="http://schemas.openxmlformats.org/officeDocument/2006/relationships/slide" Target="slides/slide35.xml"/><Relationship Id="rId3" Type="http://schemas.openxmlformats.org/officeDocument/2006/relationships/slide" Target="slides/slide9.xml"/><Relationship Id="rId21" Type="http://schemas.openxmlformats.org/officeDocument/2006/relationships/slide" Target="slides/slide30.xml"/><Relationship Id="rId34" Type="http://schemas.openxmlformats.org/officeDocument/2006/relationships/slide" Target="slides/slide43.xml"/><Relationship Id="rId7" Type="http://schemas.openxmlformats.org/officeDocument/2006/relationships/slide" Target="slides/slide14.xml"/><Relationship Id="rId12" Type="http://schemas.openxmlformats.org/officeDocument/2006/relationships/slide" Target="slides/slide21.xml"/><Relationship Id="rId17" Type="http://schemas.openxmlformats.org/officeDocument/2006/relationships/slide" Target="slides/slide26.xml"/><Relationship Id="rId25" Type="http://schemas.openxmlformats.org/officeDocument/2006/relationships/slide" Target="slides/slide34.xml"/><Relationship Id="rId33" Type="http://schemas.openxmlformats.org/officeDocument/2006/relationships/slide" Target="slides/slide42.xml"/><Relationship Id="rId2" Type="http://schemas.openxmlformats.org/officeDocument/2006/relationships/slide" Target="slides/slide8.xml"/><Relationship Id="rId16" Type="http://schemas.openxmlformats.org/officeDocument/2006/relationships/slide" Target="slides/slide25.xml"/><Relationship Id="rId20" Type="http://schemas.openxmlformats.org/officeDocument/2006/relationships/slide" Target="slides/slide29.xml"/><Relationship Id="rId29" Type="http://schemas.openxmlformats.org/officeDocument/2006/relationships/slide" Target="slides/slide38.xml"/><Relationship Id="rId1" Type="http://schemas.openxmlformats.org/officeDocument/2006/relationships/slide" Target="slides/slide7.xml"/><Relationship Id="rId6" Type="http://schemas.openxmlformats.org/officeDocument/2006/relationships/slide" Target="slides/slide13.xml"/><Relationship Id="rId11" Type="http://schemas.openxmlformats.org/officeDocument/2006/relationships/slide" Target="slides/slide19.xml"/><Relationship Id="rId24" Type="http://schemas.openxmlformats.org/officeDocument/2006/relationships/slide" Target="slides/slide33.xml"/><Relationship Id="rId32" Type="http://schemas.openxmlformats.org/officeDocument/2006/relationships/slide" Target="slides/slide41.xml"/><Relationship Id="rId5" Type="http://schemas.openxmlformats.org/officeDocument/2006/relationships/slide" Target="slides/slide11.xml"/><Relationship Id="rId15" Type="http://schemas.openxmlformats.org/officeDocument/2006/relationships/slide" Target="slides/slide24.xml"/><Relationship Id="rId23" Type="http://schemas.openxmlformats.org/officeDocument/2006/relationships/slide" Target="slides/slide32.xml"/><Relationship Id="rId28" Type="http://schemas.openxmlformats.org/officeDocument/2006/relationships/slide" Target="slides/slide37.xml"/><Relationship Id="rId10" Type="http://schemas.openxmlformats.org/officeDocument/2006/relationships/slide" Target="slides/slide18.xml"/><Relationship Id="rId19" Type="http://schemas.openxmlformats.org/officeDocument/2006/relationships/slide" Target="slides/slide28.xml"/><Relationship Id="rId31" Type="http://schemas.openxmlformats.org/officeDocument/2006/relationships/slide" Target="slides/slide40.xml"/><Relationship Id="rId4" Type="http://schemas.openxmlformats.org/officeDocument/2006/relationships/slide" Target="slides/slide10.xml"/><Relationship Id="rId9" Type="http://schemas.openxmlformats.org/officeDocument/2006/relationships/slide" Target="slides/slide17.xml"/><Relationship Id="rId14" Type="http://schemas.openxmlformats.org/officeDocument/2006/relationships/slide" Target="slides/slide23.xml"/><Relationship Id="rId22" Type="http://schemas.openxmlformats.org/officeDocument/2006/relationships/slide" Target="slides/slide31.xml"/><Relationship Id="rId27" Type="http://schemas.openxmlformats.org/officeDocument/2006/relationships/slide" Target="slides/slide36.xml"/><Relationship Id="rId30" Type="http://schemas.openxmlformats.org/officeDocument/2006/relationships/slide" Target="slides/slide39.xml"/><Relationship Id="rId8" Type="http://schemas.openxmlformats.org/officeDocument/2006/relationships/slide" Target="slides/slide1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1" noChangeArrowheads="1"/>
          </p:cNvSpPr>
          <p:nvPr>
            <p:ph type="hdr" sz="quarter"/>
          </p:nvPr>
        </p:nvSpPr>
        <p:spPr bwMode="auto">
          <a:xfrm>
            <a:off x="0" y="0"/>
            <a:ext cx="29718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defRPr sz="1200">
                <a:latin typeface="Times New Roman" charset="0"/>
                <a:cs typeface="+mn-cs"/>
              </a:defRPr>
            </a:lvl1pPr>
          </a:lstStyle>
          <a:p>
            <a:pPr>
              <a:defRPr/>
            </a:pPr>
            <a:endParaRPr lang="en-US"/>
          </a:p>
        </p:txBody>
      </p:sp>
      <p:sp>
        <p:nvSpPr>
          <p:cNvPr id="89091" name="Rectangle 3"/>
          <p:cNvSpPr>
            <a:spLocks noGrp="1" noChangeArrowheads="1"/>
          </p:cNvSpPr>
          <p:nvPr>
            <p:ph type="dt" sz="quarter" idx="1"/>
          </p:nvPr>
        </p:nvSpPr>
        <p:spPr bwMode="auto">
          <a:xfrm>
            <a:off x="3886200" y="0"/>
            <a:ext cx="29718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Times New Roman" charset="0"/>
                <a:cs typeface="+mn-cs"/>
              </a:defRPr>
            </a:lvl1pPr>
          </a:lstStyle>
          <a:p>
            <a:pPr>
              <a:defRPr/>
            </a:pPr>
            <a:endParaRPr lang="en-US"/>
          </a:p>
        </p:txBody>
      </p:sp>
      <p:sp>
        <p:nvSpPr>
          <p:cNvPr id="89092" name="Rectangle 4"/>
          <p:cNvSpPr>
            <a:spLocks noGrp="1" noChangeArrowheads="1"/>
          </p:cNvSpPr>
          <p:nvPr>
            <p:ph type="ftr" sz="quarter" idx="2"/>
          </p:nvPr>
        </p:nvSpPr>
        <p:spPr bwMode="auto">
          <a:xfrm>
            <a:off x="0" y="8686800"/>
            <a:ext cx="29718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defRPr sz="1200">
                <a:latin typeface="Times New Roman" charset="0"/>
                <a:cs typeface="+mn-cs"/>
              </a:defRPr>
            </a:lvl1pPr>
          </a:lstStyle>
          <a:p>
            <a:pPr>
              <a:defRPr/>
            </a:pPr>
            <a:endParaRPr lang="en-US"/>
          </a:p>
        </p:txBody>
      </p:sp>
      <p:sp>
        <p:nvSpPr>
          <p:cNvPr id="89093"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Times New Roman" charset="0"/>
                <a:cs typeface="+mn-cs"/>
              </a:defRPr>
            </a:lvl1pPr>
          </a:lstStyle>
          <a:p>
            <a:pPr>
              <a:defRPr/>
            </a:pPr>
            <a:fld id="{02E68612-55A9-4344-91E4-D79F371938CA}" type="slidenum">
              <a:rPr lang="en-US"/>
              <a:pPr>
                <a:defRPr/>
              </a:pPr>
              <a:t>‹#›</a:t>
            </a:fld>
            <a:endParaRPr lang="en-US"/>
          </a:p>
        </p:txBody>
      </p:sp>
    </p:spTree>
    <p:extLst>
      <p:ext uri="{BB962C8B-B14F-4D97-AF65-F5344CB8AC3E}">
        <p14:creationId xmlns:p14="http://schemas.microsoft.com/office/powerpoint/2010/main" val="26368119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29718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defRPr sz="1200">
                <a:latin typeface="Times New Roman" charset="0"/>
                <a:cs typeface="+mn-cs"/>
              </a:defRPr>
            </a:lvl1pPr>
          </a:lstStyle>
          <a:p>
            <a:pPr>
              <a:defRPr/>
            </a:pPr>
            <a:endParaRPr lang="en-US"/>
          </a:p>
        </p:txBody>
      </p:sp>
      <p:sp>
        <p:nvSpPr>
          <p:cNvPr id="29699" name="Rectangle 3"/>
          <p:cNvSpPr>
            <a:spLocks noGrp="1" noChangeArrowheads="1"/>
          </p:cNvSpPr>
          <p:nvPr>
            <p:ph type="dt" idx="1"/>
          </p:nvPr>
        </p:nvSpPr>
        <p:spPr bwMode="auto">
          <a:xfrm>
            <a:off x="3886200" y="0"/>
            <a:ext cx="29718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Times New Roman" charset="0"/>
                <a:cs typeface="+mn-cs"/>
              </a:defRPr>
            </a:lvl1pPr>
          </a:lstStyle>
          <a:p>
            <a:pPr>
              <a:defRPr/>
            </a:pPr>
            <a:endParaRPr lang="en-US"/>
          </a:p>
        </p:txBody>
      </p:sp>
      <p:sp>
        <p:nvSpPr>
          <p:cNvPr id="297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29701"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702" name="Rectangle 6"/>
          <p:cNvSpPr>
            <a:spLocks noGrp="1" noChangeArrowheads="1"/>
          </p:cNvSpPr>
          <p:nvPr>
            <p:ph type="ftr" sz="quarter" idx="4"/>
          </p:nvPr>
        </p:nvSpPr>
        <p:spPr bwMode="auto">
          <a:xfrm>
            <a:off x="0" y="8686800"/>
            <a:ext cx="29718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defRPr sz="1200">
                <a:latin typeface="Times New Roman" charset="0"/>
                <a:cs typeface="+mn-cs"/>
              </a:defRPr>
            </a:lvl1pPr>
          </a:lstStyle>
          <a:p>
            <a:pPr>
              <a:defRPr/>
            </a:pPr>
            <a:endParaRPr lang="en-US"/>
          </a:p>
        </p:txBody>
      </p:sp>
      <p:sp>
        <p:nvSpPr>
          <p:cNvPr id="29703"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Times New Roman" charset="0"/>
                <a:cs typeface="+mn-cs"/>
              </a:defRPr>
            </a:lvl1pPr>
          </a:lstStyle>
          <a:p>
            <a:pPr>
              <a:defRPr/>
            </a:pPr>
            <a:fld id="{612A8528-1A65-6F40-99D8-61E8EC6730FC}" type="slidenum">
              <a:rPr lang="en-US"/>
              <a:pPr>
                <a:defRPr/>
              </a:pPr>
              <a:t>‹#›</a:t>
            </a:fld>
            <a:endParaRPr lang="en-US"/>
          </a:p>
        </p:txBody>
      </p:sp>
    </p:spTree>
    <p:extLst>
      <p:ext uri="{BB962C8B-B14F-4D97-AF65-F5344CB8AC3E}">
        <p14:creationId xmlns:p14="http://schemas.microsoft.com/office/powerpoint/2010/main" val="156000702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kumimoji="1"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kumimoji="1"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kumimoji="1"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kumimoji="1"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ebpages.mcgill.ca/staff/Group2/abregm1/web/downloadstoc.htm#22"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ccp14.minerals.csiro.au/ccp/web-mirrors/isotropy/~stokesh/bells.wav"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ccp14.minerals.csiro.au/ccp/web-mirrors/isotropy/~stokesh/bells2.wav"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ccp14.minerals.csiro.au/ccp/web-mirrors/isotropy/~stokesh/bells.wav"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ccp14.minerals.csiro.au/ccp/web-mirrors/isotropy/~stokesh/bells2.wav"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3D1012B8-25CA-7246-9E6D-BFE051BBC313}" type="slidenum">
              <a:rPr lang="en-US"/>
              <a:pPr>
                <a:defRPr/>
              </a:pPr>
              <a:t>1</a:t>
            </a:fld>
            <a:endParaRPr lang="en-US"/>
          </a:p>
        </p:txBody>
      </p:sp>
      <p:sp>
        <p:nvSpPr>
          <p:cNvPr id="3174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1747" name="Rectangle 3"/>
          <p:cNvSpPr>
            <a:spLocks noGrp="1" noChangeArrowheads="1"/>
          </p:cNvSpPr>
          <p:nvPr>
            <p:ph type="body" idx="1"/>
          </p:nvPr>
        </p:nvSpPr>
        <p:spPr/>
        <p:txBody>
          <a:bodyPr/>
          <a:lstStyle/>
          <a:p>
            <a:pPr>
              <a:defRPr/>
            </a:pPr>
            <a:r>
              <a:rPr lang="en-US" dirty="0">
                <a:cs typeface="+mn-cs"/>
              </a:rPr>
              <a:t>Sources</a:t>
            </a:r>
          </a:p>
          <a:p>
            <a:pPr>
              <a:defRPr/>
            </a:pPr>
            <a:endParaRPr lang="en-US" dirty="0">
              <a:cs typeface="+mn-cs"/>
            </a:endParaRPr>
          </a:p>
          <a:p>
            <a:pPr>
              <a:defRPr/>
            </a:pPr>
            <a:r>
              <a:rPr lang="en-US" dirty="0">
                <a:cs typeface="+mn-cs"/>
              </a:rPr>
              <a:t>http://</a:t>
            </a:r>
            <a:r>
              <a:rPr lang="en-US" dirty="0" err="1">
                <a:cs typeface="+mn-cs"/>
              </a:rPr>
              <a:t>www.nsa.gov</a:t>
            </a:r>
            <a:r>
              <a:rPr lang="en-US" dirty="0">
                <a:cs typeface="+mn-cs"/>
              </a:rPr>
              <a:t>/</a:t>
            </a:r>
            <a:r>
              <a:rPr lang="en-US" dirty="0" err="1">
                <a:cs typeface="+mn-cs"/>
              </a:rPr>
              <a:t>wwii</a:t>
            </a:r>
            <a:r>
              <a:rPr lang="en-US" dirty="0">
                <a:cs typeface="+mn-cs"/>
              </a:rPr>
              <a:t>/papers/</a:t>
            </a:r>
            <a:r>
              <a:rPr lang="en-US" dirty="0" err="1">
                <a:cs typeface="+mn-cs"/>
              </a:rPr>
              <a:t>start_of_digital_revolution.htm</a:t>
            </a:r>
            <a:endParaRPr lang="en-US" dirty="0">
              <a:cs typeface="+mn-cs"/>
            </a:endParaRPr>
          </a:p>
          <a:p>
            <a:pPr>
              <a:defRPr/>
            </a:pPr>
            <a:endParaRPr lang="en-US" dirty="0">
              <a:cs typeface="+mn-cs"/>
            </a:endParaRPr>
          </a:p>
          <a:p>
            <a:pPr>
              <a:defRPr/>
            </a:pPr>
            <a:r>
              <a:rPr lang="en-US" dirty="0">
                <a:cs typeface="+mn-cs"/>
              </a:rPr>
              <a:t>http://</a:t>
            </a:r>
            <a:r>
              <a:rPr lang="en-US" dirty="0" err="1">
                <a:cs typeface="+mn-cs"/>
              </a:rPr>
              <a:t>www.digitalcentury.com</a:t>
            </a:r>
            <a:r>
              <a:rPr lang="en-US" dirty="0">
                <a:cs typeface="+mn-cs"/>
              </a:rPr>
              <a:t>/</a:t>
            </a:r>
            <a:r>
              <a:rPr lang="en-US" dirty="0" err="1">
                <a:cs typeface="+mn-cs"/>
              </a:rPr>
              <a:t>encyclo</a:t>
            </a:r>
            <a:r>
              <a:rPr lang="en-US" dirty="0">
                <a:cs typeface="+mn-cs"/>
              </a:rPr>
              <a:t>/update/</a:t>
            </a:r>
            <a:r>
              <a:rPr lang="en-US" dirty="0" err="1">
                <a:cs typeface="+mn-cs"/>
              </a:rPr>
              <a:t>audiohd.html</a:t>
            </a:r>
            <a:endParaRPr lang="en-US" dirty="0">
              <a:cs typeface="+mn-cs"/>
            </a:endParaRPr>
          </a:p>
          <a:p>
            <a:pPr>
              <a:defRPr/>
            </a:pPr>
            <a:endParaRPr lang="en-US" dirty="0">
              <a:cs typeface="+mn-cs"/>
            </a:endParaRPr>
          </a:p>
          <a:p>
            <a:pPr>
              <a:defRPr/>
            </a:pPr>
            <a:r>
              <a:rPr lang="en-US" dirty="0">
                <a:cs typeface="+mn-cs"/>
              </a:rPr>
              <a:t>http://</a:t>
            </a:r>
            <a:r>
              <a:rPr lang="en-US" dirty="0" err="1">
                <a:cs typeface="+mn-cs"/>
              </a:rPr>
              <a:t>www.rci.rutgers.edu</a:t>
            </a:r>
            <a:r>
              <a:rPr lang="en-US" dirty="0">
                <a:cs typeface="+mn-cs"/>
              </a:rPr>
              <a:t>/%7Edmorton/</a:t>
            </a:r>
            <a:r>
              <a:rPr lang="en-US" dirty="0" err="1">
                <a:cs typeface="+mn-cs"/>
              </a:rPr>
              <a:t>sound_recording_overview.htm</a:t>
            </a:r>
            <a:endParaRPr lang="en-US" dirty="0">
              <a:cs typeface="+mn-cs"/>
            </a:endParaRPr>
          </a:p>
          <a:p>
            <a:pPr>
              <a:defRPr/>
            </a:pPr>
            <a:endParaRPr lang="en-US" dirty="0">
              <a:cs typeface="+mn-cs"/>
            </a:endParaRPr>
          </a:p>
          <a:p>
            <a:pPr>
              <a:defRPr/>
            </a:pPr>
            <a:r>
              <a:rPr lang="en-US" dirty="0">
                <a:cs typeface="+mn-cs"/>
              </a:rPr>
              <a:t>http://</a:t>
            </a:r>
            <a:r>
              <a:rPr lang="en-US" dirty="0" err="1">
                <a:cs typeface="+mn-cs"/>
              </a:rPr>
              <a:t>www.digitalcentury.com</a:t>
            </a:r>
            <a:r>
              <a:rPr lang="en-US" dirty="0">
                <a:cs typeface="+mn-cs"/>
              </a:rPr>
              <a:t>/</a:t>
            </a:r>
            <a:r>
              <a:rPr lang="en-US" dirty="0" err="1">
                <a:cs typeface="+mn-cs"/>
              </a:rPr>
              <a:t>encyclo</a:t>
            </a:r>
            <a:r>
              <a:rPr lang="en-US" dirty="0">
                <a:cs typeface="+mn-cs"/>
              </a:rPr>
              <a:t>/update/</a:t>
            </a:r>
            <a:r>
              <a:rPr lang="en-US" dirty="0" err="1">
                <a:cs typeface="+mn-cs"/>
              </a:rPr>
              <a:t>audiohd.html</a:t>
            </a:r>
            <a:endParaRPr lang="en-US" dirty="0">
              <a:cs typeface="+mn-cs"/>
            </a:endParaRPr>
          </a:p>
          <a:p>
            <a:pPr>
              <a:defRPr/>
            </a:pPr>
            <a:endParaRPr lang="en-US" dirty="0">
              <a:cs typeface="+mn-cs"/>
            </a:endParaRPr>
          </a:p>
          <a:p>
            <a:pPr>
              <a:defRPr/>
            </a:pPr>
            <a:r>
              <a:rPr lang="en-US" dirty="0">
                <a:cs typeface="+mn-cs"/>
              </a:rPr>
              <a:t>http://</a:t>
            </a:r>
            <a:r>
              <a:rPr lang="en-US" dirty="0" err="1">
                <a:cs typeface="+mn-cs"/>
              </a:rPr>
              <a:t>www.studio-sound.com</a:t>
            </a:r>
            <a:r>
              <a:rPr lang="en-US" dirty="0">
                <a:cs typeface="+mn-cs"/>
              </a:rPr>
              <a:t>/archive/nov99/</a:t>
            </a:r>
            <a:r>
              <a:rPr lang="en-US" dirty="0" err="1">
                <a:cs typeface="+mn-cs"/>
              </a:rPr>
              <a:t>celeb_computing.html</a:t>
            </a:r>
            <a:endParaRPr lang="en-US" dirty="0">
              <a:cs typeface="+mn-cs"/>
            </a:endParaRPr>
          </a:p>
          <a:p>
            <a:pPr>
              <a:defRPr/>
            </a:pPr>
            <a:endParaRPr lang="en-US" dirty="0">
              <a:cs typeface="+mn-cs"/>
            </a:endParaRPr>
          </a:p>
          <a:p>
            <a:pPr>
              <a:defRPr/>
            </a:pPr>
            <a:r>
              <a:rPr lang="en-US" dirty="0">
                <a:cs typeface="+mn-cs"/>
              </a:rPr>
              <a:t>http://www.8trackheaven.com/</a:t>
            </a:r>
            <a:r>
              <a:rPr lang="en-US" dirty="0" err="1">
                <a:cs typeface="+mn-cs"/>
              </a:rPr>
              <a:t>early.html</a:t>
            </a:r>
            <a:endParaRPr lang="en-US" dirty="0">
              <a:cs typeface="+mn-cs"/>
            </a:endParaRPr>
          </a:p>
          <a:p>
            <a:pPr>
              <a:defRPr/>
            </a:pPr>
            <a:endParaRPr lang="en-US" dirty="0">
              <a:cs typeface="+mn-cs"/>
            </a:endParaRPr>
          </a:p>
          <a:p>
            <a:pPr>
              <a:defRPr/>
            </a:pPr>
            <a:r>
              <a:rPr lang="en-US" dirty="0">
                <a:cs typeface="+mn-cs"/>
              </a:rPr>
              <a:t>http://</a:t>
            </a:r>
            <a:r>
              <a:rPr lang="en-US" dirty="0" err="1">
                <a:cs typeface="+mn-cs"/>
              </a:rPr>
              <a:t>teenmusic.about.com</a:t>
            </a:r>
            <a:r>
              <a:rPr lang="en-US" dirty="0">
                <a:cs typeface="+mn-cs"/>
              </a:rPr>
              <a:t>/library/weekly/aa012401a.htm</a:t>
            </a:r>
          </a:p>
          <a:p>
            <a:pPr>
              <a:defRPr/>
            </a:pPr>
            <a:endParaRPr lang="en-US" dirty="0">
              <a:cs typeface="+mn-cs"/>
            </a:endParaRPr>
          </a:p>
          <a:p>
            <a:pPr>
              <a:defRPr/>
            </a:pPr>
            <a:r>
              <a:rPr lang="en-US" dirty="0">
                <a:cs typeface="+mn-cs"/>
              </a:rPr>
              <a:t>http://</a:t>
            </a:r>
            <a:r>
              <a:rPr lang="en-US" dirty="0" err="1">
                <a:cs typeface="+mn-cs"/>
              </a:rPr>
              <a:t>www.howstuffworks.com</a:t>
            </a:r>
            <a:r>
              <a:rPr lang="en-US" dirty="0">
                <a:cs typeface="+mn-cs"/>
              </a:rPr>
              <a:t>/</a:t>
            </a:r>
            <a:r>
              <a:rPr lang="en-US" dirty="0" err="1">
                <a:cs typeface="+mn-cs"/>
              </a:rPr>
              <a:t>cassette.htm</a:t>
            </a:r>
            <a:endParaRPr lang="en-US" dirty="0">
              <a:cs typeface="+mn-cs"/>
            </a:endParaRPr>
          </a:p>
          <a:p>
            <a:pPr>
              <a:defRPr/>
            </a:pPr>
            <a:endParaRPr lang="en-US" dirty="0">
              <a:cs typeface="+mn-cs"/>
            </a:endParaRPr>
          </a:p>
          <a:p>
            <a:pPr>
              <a:defRPr/>
            </a:pPr>
            <a:r>
              <a:rPr lang="en-US" dirty="0">
                <a:cs typeface="+mn-cs"/>
              </a:rPr>
              <a:t>http://</a:t>
            </a:r>
            <a:r>
              <a:rPr lang="en-US" dirty="0" err="1">
                <a:cs typeface="+mn-cs"/>
              </a:rPr>
              <a:t>www.sharp.ca</a:t>
            </a:r>
            <a:r>
              <a:rPr lang="en-US" dirty="0">
                <a:cs typeface="+mn-cs"/>
              </a:rPr>
              <a:t>/</a:t>
            </a:r>
            <a:r>
              <a:rPr lang="en-US" dirty="0" err="1">
                <a:cs typeface="+mn-cs"/>
              </a:rPr>
              <a:t>consumer_minidisc.htm</a:t>
            </a:r>
            <a:endParaRPr lang="en-US" dirty="0">
              <a:cs typeface="+mn-cs"/>
            </a:endParaRPr>
          </a:p>
        </p:txBody>
      </p:sp>
    </p:spTree>
    <p:extLst>
      <p:ext uri="{BB962C8B-B14F-4D97-AF65-F5344CB8AC3E}">
        <p14:creationId xmlns:p14="http://schemas.microsoft.com/office/powerpoint/2010/main" val="6337485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45F992E0-08D3-2C42-8B47-214A9D8839EB}" type="slidenum">
              <a:rPr lang="en-US"/>
              <a:pPr>
                <a:defRPr/>
              </a:pPr>
              <a:t>10</a:t>
            </a:fld>
            <a:endParaRPr lang="en-US"/>
          </a:p>
        </p:txBody>
      </p:sp>
      <p:sp>
        <p:nvSpPr>
          <p:cNvPr id="31437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14371" name="Rectangle 3"/>
          <p:cNvSpPr>
            <a:spLocks noGrp="1" noChangeArrowheads="1"/>
          </p:cNvSpPr>
          <p:nvPr>
            <p:ph type="body" idx="1"/>
          </p:nvPr>
        </p:nvSpPr>
        <p:spPr/>
        <p:txBody>
          <a:bodyPr/>
          <a:lstStyle/>
          <a:p>
            <a:pPr>
              <a:defRPr/>
            </a:pPr>
            <a:endParaRPr lang="en-US">
              <a:cs typeface="+mn-cs"/>
            </a:endParaRPr>
          </a:p>
        </p:txBody>
      </p:sp>
    </p:spTree>
    <p:extLst>
      <p:ext uri="{BB962C8B-B14F-4D97-AF65-F5344CB8AC3E}">
        <p14:creationId xmlns:p14="http://schemas.microsoft.com/office/powerpoint/2010/main" val="758344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373A2997-3022-5242-9397-8A0817739CC8}" type="slidenum">
              <a:rPr lang="en-US"/>
              <a:pPr>
                <a:defRPr/>
              </a:pPr>
              <a:t>11</a:t>
            </a:fld>
            <a:endParaRPr lang="en-US"/>
          </a:p>
        </p:txBody>
      </p:sp>
      <p:sp>
        <p:nvSpPr>
          <p:cNvPr id="21504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15043" name="Rectangle 3"/>
          <p:cNvSpPr>
            <a:spLocks noGrp="1" noChangeArrowheads="1"/>
          </p:cNvSpPr>
          <p:nvPr>
            <p:ph type="body" idx="1"/>
          </p:nvPr>
        </p:nvSpPr>
        <p:spPr/>
        <p:txBody>
          <a:bodyPr/>
          <a:lstStyle/>
          <a:p>
            <a:pPr>
              <a:defRPr/>
            </a:pPr>
            <a:r>
              <a:rPr lang="en-US">
                <a:cs typeface="+mn-cs"/>
              </a:rPr>
              <a:t>Subject listen to 1000 HZ tone and are told to tune tones of other frequencies to that same loudness…</a:t>
            </a:r>
          </a:p>
          <a:p>
            <a:pPr>
              <a:defRPr/>
            </a:pPr>
            <a:endParaRPr lang="en-US">
              <a:cs typeface="+mn-cs"/>
            </a:endParaRPr>
          </a:p>
          <a:p>
            <a:pPr>
              <a:defRPr/>
            </a:pPr>
            <a:r>
              <a:rPr lang="en-US">
                <a:cs typeface="+mn-cs"/>
              </a:rPr>
              <a:t>Phons a measure of loudness</a:t>
            </a:r>
          </a:p>
          <a:p>
            <a:pPr>
              <a:defRPr/>
            </a:pPr>
            <a:endParaRPr lang="en-US">
              <a:cs typeface="+mn-cs"/>
            </a:endParaRPr>
          </a:p>
          <a:p>
            <a:pPr>
              <a:defRPr/>
            </a:pPr>
            <a:r>
              <a:rPr lang="en-US">
                <a:cs typeface="+mn-cs"/>
              </a:rPr>
              <a:t>Loudness setting on stereo</a:t>
            </a:r>
          </a:p>
          <a:p>
            <a:pPr>
              <a:defRPr/>
            </a:pPr>
            <a:endParaRPr lang="en-US">
              <a:cs typeface="+mn-cs"/>
            </a:endParaRPr>
          </a:p>
          <a:p>
            <a:pPr>
              <a:defRPr/>
            </a:pPr>
            <a:r>
              <a:rPr lang="en-US">
                <a:cs typeface="+mn-cs"/>
              </a:rPr>
              <a:t>100,200,400,800,1600,3200,6400</a:t>
            </a:r>
          </a:p>
          <a:p>
            <a:pPr>
              <a:defRPr/>
            </a:pPr>
            <a:r>
              <a:rPr lang="en-US">
                <a:cs typeface="+mn-cs"/>
              </a:rPr>
              <a:t>f</a:t>
            </a:r>
          </a:p>
        </p:txBody>
      </p:sp>
    </p:spTree>
    <p:extLst>
      <p:ext uri="{BB962C8B-B14F-4D97-AF65-F5344CB8AC3E}">
        <p14:creationId xmlns:p14="http://schemas.microsoft.com/office/powerpoint/2010/main" val="174885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2880C0CC-DE66-524C-9F4A-02DF94A1B6EB}" type="slidenum">
              <a:rPr lang="en-US"/>
              <a:pPr>
                <a:defRPr/>
              </a:pPr>
              <a:t>12</a:t>
            </a:fld>
            <a:endParaRPr lang="en-US"/>
          </a:p>
        </p:txBody>
      </p:sp>
      <p:sp>
        <p:nvSpPr>
          <p:cNvPr id="31641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16419" name="Rectangle 3"/>
          <p:cNvSpPr>
            <a:spLocks noGrp="1" noChangeArrowheads="1"/>
          </p:cNvSpPr>
          <p:nvPr>
            <p:ph type="body" idx="1"/>
          </p:nvPr>
        </p:nvSpPr>
        <p:spPr/>
        <p:txBody>
          <a:bodyPr/>
          <a:lstStyle/>
          <a:p>
            <a:pPr>
              <a:defRPr/>
            </a:pPr>
            <a:r>
              <a:rPr lang="en-US">
                <a:cs typeface="+mn-cs"/>
              </a:rPr>
              <a:t>Subject listen to 1000 HZ tone and are told to tune tones of other frequencies to that same loudness…</a:t>
            </a:r>
          </a:p>
          <a:p>
            <a:pPr>
              <a:defRPr/>
            </a:pPr>
            <a:endParaRPr lang="en-US">
              <a:cs typeface="+mn-cs"/>
            </a:endParaRPr>
          </a:p>
          <a:p>
            <a:pPr>
              <a:defRPr/>
            </a:pPr>
            <a:r>
              <a:rPr lang="en-US">
                <a:cs typeface="+mn-cs"/>
              </a:rPr>
              <a:t>Phons a measure of loudness</a:t>
            </a:r>
          </a:p>
          <a:p>
            <a:pPr>
              <a:defRPr/>
            </a:pPr>
            <a:endParaRPr lang="en-US">
              <a:cs typeface="+mn-cs"/>
            </a:endParaRPr>
          </a:p>
          <a:p>
            <a:pPr>
              <a:defRPr/>
            </a:pPr>
            <a:r>
              <a:rPr lang="en-US">
                <a:cs typeface="+mn-cs"/>
              </a:rPr>
              <a:t>Loudness setting on stereo</a:t>
            </a:r>
          </a:p>
          <a:p>
            <a:pPr>
              <a:defRPr/>
            </a:pPr>
            <a:endParaRPr lang="en-US">
              <a:cs typeface="+mn-cs"/>
            </a:endParaRPr>
          </a:p>
          <a:p>
            <a:pPr>
              <a:defRPr/>
            </a:pPr>
            <a:r>
              <a:rPr lang="en-US">
                <a:cs typeface="+mn-cs"/>
              </a:rPr>
              <a:t>100,200,400,800,1600,3200,6400</a:t>
            </a:r>
          </a:p>
          <a:p>
            <a:pPr>
              <a:defRPr/>
            </a:pPr>
            <a:endParaRPr lang="en-US">
              <a:cs typeface="+mn-cs"/>
            </a:endParaRPr>
          </a:p>
        </p:txBody>
      </p:sp>
    </p:spTree>
    <p:extLst>
      <p:ext uri="{BB962C8B-B14F-4D97-AF65-F5344CB8AC3E}">
        <p14:creationId xmlns:p14="http://schemas.microsoft.com/office/powerpoint/2010/main" val="15478266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66818A06-95D9-9F41-A5CF-3B7F1C6BBEDF}" type="slidenum">
              <a:rPr lang="en-US"/>
              <a:pPr>
                <a:defRPr/>
              </a:pPr>
              <a:t>13</a:t>
            </a:fld>
            <a:endParaRPr lang="en-US"/>
          </a:p>
        </p:txBody>
      </p:sp>
      <p:sp>
        <p:nvSpPr>
          <p:cNvPr id="217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17091" name="Rectangle 3"/>
          <p:cNvSpPr>
            <a:spLocks noGrp="1" noChangeArrowheads="1"/>
          </p:cNvSpPr>
          <p:nvPr>
            <p:ph type="body" idx="1"/>
          </p:nvPr>
        </p:nvSpPr>
        <p:spPr/>
        <p:txBody>
          <a:bodyPr/>
          <a:lstStyle/>
          <a:p>
            <a:pPr>
              <a:defRPr/>
            </a:pPr>
            <a:r>
              <a:rPr lang="en-US">
                <a:cs typeface="+mn-cs"/>
              </a:rPr>
              <a:t>Goldfish perception </a:t>
            </a:r>
            <a:r>
              <a:rPr lang="en-US">
                <a:cs typeface="+mn-cs"/>
                <a:sym typeface="Wingdings" charset="0"/>
              </a:rPr>
              <a:t> Play sound, shock fish, respiration slows. Eventually, play sound, breathing slows. Then play new sounds, see if breathing slows down. Conclusion goldfish perceive sounds the way we do.</a:t>
            </a:r>
          </a:p>
          <a:p>
            <a:pPr>
              <a:defRPr/>
            </a:pPr>
            <a:endParaRPr lang="en-US">
              <a:cs typeface="+mn-cs"/>
              <a:sym typeface="Wingdings" charset="0"/>
            </a:endParaRPr>
          </a:p>
          <a:p>
            <a:pPr lvl="1">
              <a:defRPr/>
            </a:pPr>
            <a:r>
              <a:rPr lang="en-US"/>
              <a:t>Elephant 	17Hz - 10KHz</a:t>
            </a:r>
          </a:p>
          <a:p>
            <a:pPr lvl="1">
              <a:defRPr/>
            </a:pPr>
            <a:r>
              <a:rPr lang="en-US"/>
              <a:t>Human 	20Hz - 20KHz</a:t>
            </a:r>
          </a:p>
          <a:p>
            <a:pPr lvl="1">
              <a:defRPr/>
            </a:pPr>
            <a:r>
              <a:rPr lang="en-US"/>
              <a:t>Horse		55Hz - 33.5KHz</a:t>
            </a:r>
          </a:p>
          <a:p>
            <a:pPr lvl="1">
              <a:defRPr/>
            </a:pPr>
            <a:r>
              <a:rPr lang="en-US"/>
              <a:t>Monkey	110Hz - 45KHz </a:t>
            </a:r>
          </a:p>
          <a:p>
            <a:pPr lvl="1">
              <a:defRPr/>
            </a:pPr>
            <a:r>
              <a:rPr lang="en-US"/>
              <a:t>Mouse		1KHz - 90KHz	</a:t>
            </a:r>
          </a:p>
          <a:p>
            <a:pPr lvl="1">
              <a:defRPr/>
            </a:pPr>
            <a:r>
              <a:rPr lang="en-US"/>
              <a:t>Bat		3KHz - 120KHz</a:t>
            </a:r>
          </a:p>
          <a:p>
            <a:pPr>
              <a:defRPr/>
            </a:pPr>
            <a:endParaRPr lang="en-US">
              <a:cs typeface="+mn-cs"/>
            </a:endParaRPr>
          </a:p>
        </p:txBody>
      </p:sp>
    </p:spTree>
    <p:extLst>
      <p:ext uri="{BB962C8B-B14F-4D97-AF65-F5344CB8AC3E}">
        <p14:creationId xmlns:p14="http://schemas.microsoft.com/office/powerpoint/2010/main" val="1852703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17616A0-CB59-7E45-ABC7-F2F691D7A225}" type="slidenum">
              <a:rPr lang="en-US"/>
              <a:pPr>
                <a:defRPr/>
              </a:pPr>
              <a:t>14</a:t>
            </a:fld>
            <a:endParaRPr lang="en-US"/>
          </a:p>
        </p:txBody>
      </p:sp>
      <p:sp>
        <p:nvSpPr>
          <p:cNvPr id="21913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19139" name="Rectangle 3"/>
          <p:cNvSpPr>
            <a:spLocks noGrp="1" noChangeArrowheads="1"/>
          </p:cNvSpPr>
          <p:nvPr>
            <p:ph type="body" idx="1"/>
          </p:nvPr>
        </p:nvSpPr>
        <p:spPr/>
        <p:txBody>
          <a:bodyPr/>
          <a:lstStyle/>
          <a:p>
            <a:pPr>
              <a:defRPr/>
            </a:pPr>
            <a:r>
              <a:rPr lang="en-US">
                <a:cs typeface="+mn-cs"/>
              </a:rPr>
              <a:t>So at 10,000 Hz, a 40Hz change is required for the change to be perceived</a:t>
            </a:r>
          </a:p>
          <a:p>
            <a:pPr>
              <a:defRPr/>
            </a:pPr>
            <a:endParaRPr lang="en-US">
              <a:cs typeface="+mn-cs"/>
            </a:endParaRPr>
          </a:p>
          <a:p>
            <a:pPr>
              <a:defRPr/>
            </a:pPr>
            <a:r>
              <a:rPr lang="en-US">
                <a:cs typeface="+mn-cs"/>
              </a:rPr>
              <a:t>X / 10,000 = 0.004</a:t>
            </a:r>
          </a:p>
          <a:p>
            <a:pPr>
              <a:defRPr/>
            </a:pPr>
            <a:endParaRPr lang="en-US">
              <a:cs typeface="+mn-cs"/>
            </a:endParaRPr>
          </a:p>
          <a:p>
            <a:pPr>
              <a:defRPr/>
            </a:pPr>
            <a:r>
              <a:rPr lang="en-US">
                <a:cs typeface="+mn-cs"/>
              </a:rPr>
              <a:t>As intensity is decreased it becomes more difficult to discriminate</a:t>
            </a:r>
          </a:p>
        </p:txBody>
      </p:sp>
    </p:spTree>
    <p:extLst>
      <p:ext uri="{BB962C8B-B14F-4D97-AF65-F5344CB8AC3E}">
        <p14:creationId xmlns:p14="http://schemas.microsoft.com/office/powerpoint/2010/main" val="20286796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441235AD-0F3C-7245-BAC9-2F34EC9538AD}" type="slidenum">
              <a:rPr lang="en-US"/>
              <a:pPr>
                <a:defRPr/>
              </a:pPr>
              <a:t>16</a:t>
            </a:fld>
            <a:endParaRPr lang="en-US"/>
          </a:p>
        </p:txBody>
      </p:sp>
      <p:sp>
        <p:nvSpPr>
          <p:cNvPr id="22323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23235" name="Rectangle 3"/>
          <p:cNvSpPr>
            <a:spLocks noGrp="1" noChangeArrowheads="1"/>
          </p:cNvSpPr>
          <p:nvPr>
            <p:ph type="body" idx="1"/>
          </p:nvPr>
        </p:nvSpPr>
        <p:spPr/>
        <p:txBody>
          <a:bodyPr/>
          <a:lstStyle/>
          <a:p>
            <a:pPr>
              <a:defRPr/>
            </a:pPr>
            <a:r>
              <a:rPr lang="en-US">
                <a:cs typeface="+mn-cs"/>
              </a:rPr>
              <a:t>Same as intensity test…subject are played a 1000 Hz tone and are told to tune a sound to ½ that 1/3 that 2X etc.</a:t>
            </a:r>
          </a:p>
          <a:p>
            <a:pPr>
              <a:defRPr/>
            </a:pPr>
            <a:endParaRPr lang="en-US">
              <a:cs typeface="+mn-cs"/>
            </a:endParaRPr>
          </a:p>
          <a:p>
            <a:pPr>
              <a:defRPr/>
            </a:pPr>
            <a:r>
              <a:rPr lang="en-US">
                <a:cs typeface="+mn-cs"/>
              </a:rPr>
              <a:t>Draw graph</a:t>
            </a:r>
          </a:p>
        </p:txBody>
      </p:sp>
    </p:spTree>
    <p:extLst>
      <p:ext uri="{BB962C8B-B14F-4D97-AF65-F5344CB8AC3E}">
        <p14:creationId xmlns:p14="http://schemas.microsoft.com/office/powerpoint/2010/main" val="421736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6EBA1699-A589-A144-BD7D-F9977813DBA4}" type="slidenum">
              <a:rPr lang="en-US"/>
              <a:pPr>
                <a:defRPr/>
              </a:pPr>
              <a:t>17</a:t>
            </a:fld>
            <a:endParaRPr lang="en-US"/>
          </a:p>
        </p:txBody>
      </p:sp>
      <p:sp>
        <p:nvSpPr>
          <p:cNvPr id="22528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25283" name="Rectangle 3"/>
          <p:cNvSpPr>
            <a:spLocks noGrp="1" noChangeArrowheads="1"/>
          </p:cNvSpPr>
          <p:nvPr>
            <p:ph type="body" idx="1"/>
          </p:nvPr>
        </p:nvSpPr>
        <p:spPr/>
        <p:txBody>
          <a:bodyPr/>
          <a:lstStyle/>
          <a:p>
            <a:pPr>
              <a:defRPr/>
            </a:pPr>
            <a:r>
              <a:rPr lang="en-US">
                <a:cs typeface="+mn-cs"/>
              </a:rPr>
              <a:t>Classic study in 1935, Stevens effect of intensity on pitch of tones for 11 frequencies ranging from 150 to 12000 Hz</a:t>
            </a:r>
          </a:p>
          <a:p>
            <a:pPr>
              <a:defRPr/>
            </a:pPr>
            <a:r>
              <a:rPr lang="en-US">
                <a:cs typeface="+mn-cs"/>
              </a:rPr>
              <a:t>Two tones of slightly different frequencies were presented and the observer adjusted the intensity of one tone until both tones were perceived as equal in pitch</a:t>
            </a:r>
          </a:p>
        </p:txBody>
      </p:sp>
    </p:spTree>
    <p:extLst>
      <p:ext uri="{BB962C8B-B14F-4D97-AF65-F5344CB8AC3E}">
        <p14:creationId xmlns:p14="http://schemas.microsoft.com/office/powerpoint/2010/main" val="14349003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0086690F-9098-0B4E-8AAA-EB95E8DC9B79}" type="slidenum">
              <a:rPr lang="en-US"/>
              <a:pPr>
                <a:defRPr/>
              </a:pPr>
              <a:t>18</a:t>
            </a:fld>
            <a:endParaRPr lang="en-US"/>
          </a:p>
        </p:txBody>
      </p:sp>
      <p:sp>
        <p:nvSpPr>
          <p:cNvPr id="22733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27331" name="Rectangle 3"/>
          <p:cNvSpPr>
            <a:spLocks noGrp="1" noChangeArrowheads="1"/>
          </p:cNvSpPr>
          <p:nvPr>
            <p:ph type="body" idx="1"/>
          </p:nvPr>
        </p:nvSpPr>
        <p:spPr/>
        <p:txBody>
          <a:bodyPr/>
          <a:lstStyle/>
          <a:p>
            <a:pPr>
              <a:defRPr/>
            </a:pPr>
            <a:endParaRPr lang="en-US">
              <a:cs typeface="+mn-cs"/>
            </a:endParaRPr>
          </a:p>
        </p:txBody>
      </p:sp>
    </p:spTree>
    <p:extLst>
      <p:ext uri="{BB962C8B-B14F-4D97-AF65-F5344CB8AC3E}">
        <p14:creationId xmlns:p14="http://schemas.microsoft.com/office/powerpoint/2010/main" val="1283896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A2A66A84-6D13-184A-A243-98FE810FB563}" type="slidenum">
              <a:rPr lang="en-US"/>
              <a:pPr>
                <a:defRPr/>
              </a:pPr>
              <a:t>19</a:t>
            </a:fld>
            <a:endParaRPr lang="en-US"/>
          </a:p>
        </p:txBody>
      </p:sp>
      <p:sp>
        <p:nvSpPr>
          <p:cNvPr id="22937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29379" name="Rectangle 3"/>
          <p:cNvSpPr>
            <a:spLocks noGrp="1" noChangeArrowheads="1"/>
          </p:cNvSpPr>
          <p:nvPr>
            <p:ph type="body" idx="1"/>
          </p:nvPr>
        </p:nvSpPr>
        <p:spPr/>
        <p:txBody>
          <a:bodyPr/>
          <a:lstStyle/>
          <a:p>
            <a:pPr>
              <a:defRPr/>
            </a:pPr>
            <a:r>
              <a:rPr lang="en-US">
                <a:cs typeface="+mn-cs"/>
              </a:rPr>
              <a:t>Less than 250 msec..will lose tonal quality and will sound like click</a:t>
            </a:r>
          </a:p>
          <a:p>
            <a:pPr>
              <a:defRPr/>
            </a:pPr>
            <a:endParaRPr lang="en-US">
              <a:cs typeface="+mn-cs"/>
            </a:endParaRPr>
          </a:p>
        </p:txBody>
      </p:sp>
    </p:spTree>
    <p:extLst>
      <p:ext uri="{BB962C8B-B14F-4D97-AF65-F5344CB8AC3E}">
        <p14:creationId xmlns:p14="http://schemas.microsoft.com/office/powerpoint/2010/main" val="17714004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CBD6D49C-7CE1-CB47-B750-6A0A4941341C}" type="slidenum">
              <a:rPr lang="en-US"/>
              <a:pPr>
                <a:defRPr/>
              </a:pPr>
              <a:t>20</a:t>
            </a:fld>
            <a:endParaRPr lang="en-US"/>
          </a:p>
        </p:txBody>
      </p:sp>
      <p:sp>
        <p:nvSpPr>
          <p:cNvPr id="23142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31427" name="Rectangle 3"/>
          <p:cNvSpPr>
            <a:spLocks noGrp="1" noChangeArrowheads="1"/>
          </p:cNvSpPr>
          <p:nvPr>
            <p:ph type="body" idx="1"/>
          </p:nvPr>
        </p:nvSpPr>
        <p:spPr/>
        <p:txBody>
          <a:bodyPr/>
          <a:lstStyle/>
          <a:p>
            <a:pPr>
              <a:defRPr/>
            </a:pPr>
            <a:endParaRPr lang="en-US">
              <a:cs typeface="+mn-cs"/>
            </a:endParaRPr>
          </a:p>
        </p:txBody>
      </p:sp>
    </p:spTree>
    <p:extLst>
      <p:ext uri="{BB962C8B-B14F-4D97-AF65-F5344CB8AC3E}">
        <p14:creationId xmlns:p14="http://schemas.microsoft.com/office/powerpoint/2010/main" val="1361026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385C0BD-3419-EF4B-B894-2D2761B4AE36}" type="slidenum">
              <a:rPr lang="en-US"/>
              <a:pPr>
                <a:defRPr/>
              </a:pPr>
              <a:t>2</a:t>
            </a:fld>
            <a:endParaRPr lang="en-US"/>
          </a:p>
        </p:txBody>
      </p:sp>
      <p:sp>
        <p:nvSpPr>
          <p:cNvPr id="20685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06851" name="Rectangle 3"/>
          <p:cNvSpPr>
            <a:spLocks noGrp="1" noChangeArrowheads="1"/>
          </p:cNvSpPr>
          <p:nvPr>
            <p:ph type="body" idx="1"/>
          </p:nvPr>
        </p:nvSpPr>
        <p:spPr/>
        <p:txBody>
          <a:bodyPr/>
          <a:lstStyle/>
          <a:p>
            <a:pPr>
              <a:defRPr/>
            </a:pPr>
            <a:r>
              <a:rPr lang="en-US" dirty="0">
                <a:cs typeface="+mn-cs"/>
              </a:rPr>
              <a:t>Sound is collected by the pinna (the visible part of the ear) and directed through the outer ear canal. The sound makes the eardrum vibrate, which in turn causes a series of three tiny bones (the hammer, the anvil, and the stirrup) in the middle ear to vibrate. The vibration is transferred to the snail-shaped cochlea in the inner ear; the cochlea is lined with sensitive hairs which trigger the generation of nerve signals that are sent to the brain. </a:t>
            </a:r>
          </a:p>
          <a:p>
            <a:pPr>
              <a:defRPr/>
            </a:pPr>
            <a:endParaRPr lang="en-US" dirty="0">
              <a:cs typeface="+mn-cs"/>
            </a:endParaRPr>
          </a:p>
          <a:p>
            <a:pPr>
              <a:defRPr/>
            </a:pPr>
            <a:r>
              <a:rPr lang="en-US" dirty="0">
                <a:cs typeface="+mn-cs"/>
              </a:rPr>
              <a:t>Pinna or Auricles – amplify high frequencies, also important in localizing sounds. Some animals have muscular control of them, but we don</a:t>
            </a:r>
            <a:r>
              <a:rPr lang="ja-JP" altLang="en-US" dirty="0">
                <a:latin typeface="Arial"/>
                <a:cs typeface="+mn-cs"/>
              </a:rPr>
              <a:t>’</a:t>
            </a:r>
            <a:r>
              <a:rPr lang="en-US" dirty="0">
                <a:cs typeface="+mn-cs"/>
              </a:rPr>
              <a:t>t</a:t>
            </a:r>
          </a:p>
          <a:p>
            <a:pPr>
              <a:defRPr/>
            </a:pPr>
            <a:endParaRPr lang="en-US" dirty="0">
              <a:cs typeface="+mn-cs"/>
            </a:endParaRPr>
          </a:p>
          <a:p>
            <a:pPr>
              <a:defRPr/>
            </a:pPr>
            <a:r>
              <a:rPr lang="en-US" dirty="0">
                <a:cs typeface="+mn-cs"/>
              </a:rPr>
              <a:t>Eardrum or Tympanum</a:t>
            </a:r>
          </a:p>
          <a:p>
            <a:pPr>
              <a:defRPr/>
            </a:pPr>
            <a:endParaRPr lang="en-US" dirty="0">
              <a:cs typeface="+mn-cs"/>
            </a:endParaRPr>
          </a:p>
          <a:p>
            <a:pPr>
              <a:defRPr/>
            </a:pPr>
            <a:r>
              <a:rPr lang="en-US" dirty="0">
                <a:cs typeface="+mn-cs"/>
              </a:rPr>
              <a:t>Three bones…</a:t>
            </a:r>
            <a:r>
              <a:rPr lang="en-US" dirty="0" err="1">
                <a:cs typeface="+mn-cs"/>
              </a:rPr>
              <a:t>ossicles</a:t>
            </a:r>
            <a:r>
              <a:rPr lang="en-US" dirty="0">
                <a:cs typeface="+mn-cs"/>
              </a:rPr>
              <a:t>…small muscles attached to them to dampen vibrations…protects inner ear from excessive vibration</a:t>
            </a:r>
          </a:p>
          <a:p>
            <a:pPr>
              <a:defRPr/>
            </a:pPr>
            <a:endParaRPr lang="en-US" dirty="0">
              <a:cs typeface="+mn-cs"/>
            </a:endParaRPr>
          </a:p>
          <a:p>
            <a:pPr>
              <a:defRPr/>
            </a:pPr>
            <a:r>
              <a:rPr lang="en-US" dirty="0">
                <a:cs typeface="+mn-cs"/>
              </a:rPr>
              <a:t>Cochlea…means snail in </a:t>
            </a:r>
            <a:r>
              <a:rPr lang="en-US" dirty="0" err="1">
                <a:cs typeface="+mn-cs"/>
              </a:rPr>
              <a:t>latin</a:t>
            </a:r>
            <a:endParaRPr lang="en-US" dirty="0">
              <a:cs typeface="+mn-cs"/>
            </a:endParaRPr>
          </a:p>
          <a:p>
            <a:pPr>
              <a:defRPr/>
            </a:pPr>
            <a:endParaRPr lang="en-US" dirty="0">
              <a:cs typeface="+mn-cs"/>
            </a:endParaRPr>
          </a:p>
          <a:p>
            <a:pPr>
              <a:defRPr/>
            </a:pPr>
            <a:r>
              <a:rPr lang="en-US" dirty="0">
                <a:cs typeface="+mn-cs"/>
              </a:rPr>
              <a:t>Outer, Middle, Inner Ear,</a:t>
            </a:r>
          </a:p>
          <a:p>
            <a:pPr>
              <a:defRPr/>
            </a:pPr>
            <a:endParaRPr lang="en-US" dirty="0">
              <a:cs typeface="+mn-cs"/>
            </a:endParaRPr>
          </a:p>
          <a:p>
            <a:pPr>
              <a:defRPr/>
            </a:pPr>
            <a:r>
              <a:rPr lang="en-US" dirty="0">
                <a:cs typeface="+mn-cs"/>
              </a:rPr>
              <a:t>Eustachian tube, equalizes pressure on either side of the eardrum</a:t>
            </a:r>
          </a:p>
          <a:p>
            <a:pPr>
              <a:defRPr/>
            </a:pPr>
            <a:endParaRPr lang="en-US" dirty="0">
              <a:cs typeface="+mn-cs"/>
            </a:endParaRPr>
          </a:p>
          <a:p>
            <a:pPr>
              <a:defRPr/>
            </a:pPr>
            <a:r>
              <a:rPr lang="en-US" dirty="0">
                <a:cs typeface="+mn-cs"/>
              </a:rPr>
              <a:t>Stirrup is smallest bone in human body 0.25 to 0.33 cm long</a:t>
            </a:r>
          </a:p>
          <a:p>
            <a:pPr>
              <a:defRPr/>
            </a:pPr>
            <a:endParaRPr lang="en-US" dirty="0">
              <a:cs typeface="+mn-cs"/>
            </a:endParaRPr>
          </a:p>
          <a:p>
            <a:pPr>
              <a:defRPr/>
            </a:pPr>
            <a:r>
              <a:rPr lang="en-US" dirty="0" err="1">
                <a:cs typeface="+mn-cs"/>
              </a:rPr>
              <a:t>Ossicles</a:t>
            </a:r>
            <a:r>
              <a:rPr lang="en-US" dirty="0">
                <a:cs typeface="+mn-cs"/>
              </a:rPr>
              <a:t> are there for impedance matching. Outer, middle ear filled with air, inner with fluid…air easily compressible, water </a:t>
            </a:r>
            <a:r>
              <a:rPr lang="en-US" dirty="0" err="1">
                <a:cs typeface="+mn-cs"/>
              </a:rPr>
              <a:t>not.more</a:t>
            </a:r>
            <a:r>
              <a:rPr lang="en-US" dirty="0">
                <a:cs typeface="+mn-cs"/>
              </a:rPr>
              <a:t> force required to transmit sound in air than water. Move hand through air and </a:t>
            </a:r>
            <a:r>
              <a:rPr lang="en-US" dirty="0" err="1">
                <a:cs typeface="+mn-cs"/>
              </a:rPr>
              <a:t>water..different</a:t>
            </a:r>
            <a:r>
              <a:rPr lang="en-US" dirty="0">
                <a:cs typeface="+mn-cs"/>
              </a:rPr>
              <a:t> resistance…or impedance. So without </a:t>
            </a:r>
            <a:r>
              <a:rPr lang="en-US" dirty="0" err="1">
                <a:cs typeface="+mn-cs"/>
              </a:rPr>
              <a:t>ossicles</a:t>
            </a:r>
            <a:r>
              <a:rPr lang="en-US" dirty="0">
                <a:cs typeface="+mn-cs"/>
              </a:rPr>
              <a:t> vibrations would be poorly transmitted to the inner ear. First </a:t>
            </a:r>
            <a:r>
              <a:rPr lang="en-US" dirty="0" err="1">
                <a:cs typeface="+mn-cs"/>
              </a:rPr>
              <a:t>ossicles</a:t>
            </a:r>
            <a:r>
              <a:rPr lang="en-US" dirty="0">
                <a:cs typeface="+mn-cs"/>
              </a:rPr>
              <a:t> act as levers to increase force. Also concentrated on a smaller area, where they attach to cochlea (oval window) . Increases pressure by 20 – 25 times</a:t>
            </a:r>
          </a:p>
          <a:p>
            <a:pPr>
              <a:defRPr/>
            </a:pPr>
            <a:endParaRPr lang="en-US" dirty="0">
              <a:cs typeface="+mn-cs"/>
            </a:endParaRPr>
          </a:p>
        </p:txBody>
      </p:sp>
    </p:spTree>
    <p:extLst>
      <p:ext uri="{BB962C8B-B14F-4D97-AF65-F5344CB8AC3E}">
        <p14:creationId xmlns:p14="http://schemas.microsoft.com/office/powerpoint/2010/main" val="20410962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68206405-5E55-C84A-9C54-1BCC1061C8A3}" type="slidenum">
              <a:rPr lang="en-US"/>
              <a:pPr>
                <a:defRPr/>
              </a:pPr>
              <a:t>21</a:t>
            </a:fld>
            <a:endParaRPr lang="en-US"/>
          </a:p>
        </p:txBody>
      </p:sp>
      <p:sp>
        <p:nvSpPr>
          <p:cNvPr id="23347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33475" name="Rectangle 3"/>
          <p:cNvSpPr>
            <a:spLocks noGrp="1" noChangeArrowheads="1"/>
          </p:cNvSpPr>
          <p:nvPr>
            <p:ph type="body" idx="1"/>
          </p:nvPr>
        </p:nvSpPr>
        <p:spPr/>
        <p:txBody>
          <a:bodyPr/>
          <a:lstStyle/>
          <a:p>
            <a:pPr lvl="1">
              <a:defRPr/>
            </a:pPr>
            <a:endParaRPr lang="en-US" dirty="0"/>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dirty="0"/>
              <a:t>http://</a:t>
            </a:r>
            <a:r>
              <a:rPr lang="en-US" dirty="0" err="1"/>
              <a:t>www.psych.mcgill.ca</a:t>
            </a:r>
            <a:r>
              <a:rPr lang="en-US" dirty="0"/>
              <a:t>/labs/auditory/demo22.html -&gt; </a:t>
            </a:r>
            <a:r>
              <a:rPr lang="en-US" sz="1200" strike="dblStrike" dirty="0">
                <a:hlinkClick r:id="rId3"/>
              </a:rPr>
              <a:t>http://webpages.mcgill.ca/staff/Group2/abregm1/web/downloadstoc.htm#22</a:t>
            </a:r>
            <a:endParaRPr lang="en-US" dirty="0"/>
          </a:p>
          <a:p>
            <a:pPr lvl="1">
              <a:defRPr/>
            </a:pPr>
            <a:endParaRPr lang="en-US" dirty="0"/>
          </a:p>
          <a:p>
            <a:pPr lvl="1">
              <a:defRPr/>
            </a:pPr>
            <a:r>
              <a:rPr lang="en-US" dirty="0"/>
              <a:t>Backward masking: a test tone, interval of 50 </a:t>
            </a:r>
            <a:r>
              <a:rPr lang="en-US" dirty="0" err="1"/>
              <a:t>msec</a:t>
            </a:r>
            <a:r>
              <a:rPr lang="en-US" dirty="0"/>
              <a:t>, more intense masking tone.</a:t>
            </a:r>
          </a:p>
          <a:p>
            <a:pPr lvl="1">
              <a:defRPr/>
            </a:pPr>
            <a:endParaRPr lang="en-US" dirty="0"/>
          </a:p>
          <a:p>
            <a:pPr lvl="1">
              <a:defRPr/>
            </a:pPr>
            <a:r>
              <a:rPr lang="en-US" dirty="0"/>
              <a:t>Intense sound in one ear can mask weaker in other ear.</a:t>
            </a:r>
          </a:p>
          <a:p>
            <a:pPr lvl="1">
              <a:defRPr/>
            </a:pPr>
            <a:endParaRPr lang="en-US" dirty="0"/>
          </a:p>
          <a:p>
            <a:pPr lvl="1">
              <a:defRPr/>
            </a:pPr>
            <a:r>
              <a:rPr lang="en-US" dirty="0"/>
              <a:t>Permanent loss usually in industrial environments</a:t>
            </a:r>
          </a:p>
          <a:p>
            <a:pPr lvl="1">
              <a:defRPr/>
            </a:pPr>
            <a:endParaRPr lang="en-US" dirty="0"/>
          </a:p>
          <a:p>
            <a:pPr lvl="1">
              <a:defRPr/>
            </a:pPr>
            <a:endParaRPr lang="en-US" dirty="0"/>
          </a:p>
          <a:p>
            <a:pPr>
              <a:defRPr/>
            </a:pPr>
            <a:endParaRPr lang="en-US" dirty="0">
              <a:cs typeface="+mn-cs"/>
            </a:endParaRPr>
          </a:p>
        </p:txBody>
      </p:sp>
    </p:spTree>
    <p:extLst>
      <p:ext uri="{BB962C8B-B14F-4D97-AF65-F5344CB8AC3E}">
        <p14:creationId xmlns:p14="http://schemas.microsoft.com/office/powerpoint/2010/main" val="19318765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34C8AE47-5056-0549-9FD2-17CC3E41D445}" type="slidenum">
              <a:rPr lang="en-US"/>
              <a:pPr>
                <a:defRPr/>
              </a:pPr>
              <a:t>22</a:t>
            </a:fld>
            <a:endParaRPr lang="en-US"/>
          </a:p>
        </p:txBody>
      </p:sp>
      <p:sp>
        <p:nvSpPr>
          <p:cNvPr id="23552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35523" name="Rectangle 3"/>
          <p:cNvSpPr>
            <a:spLocks noGrp="1" noChangeArrowheads="1"/>
          </p:cNvSpPr>
          <p:nvPr>
            <p:ph type="body" idx="1"/>
          </p:nvPr>
        </p:nvSpPr>
        <p:spPr/>
        <p:txBody>
          <a:bodyPr/>
          <a:lstStyle/>
          <a:p>
            <a:pPr>
              <a:defRPr/>
            </a:pPr>
            <a:r>
              <a:rPr lang="en-US">
                <a:cs typeface="+mn-cs"/>
              </a:rPr>
              <a:t>Me with the car radio</a:t>
            </a:r>
          </a:p>
          <a:p>
            <a:pPr>
              <a:defRPr/>
            </a:pPr>
            <a:endParaRPr lang="en-US">
              <a:cs typeface="+mn-cs"/>
            </a:endParaRPr>
          </a:p>
          <a:p>
            <a:pPr>
              <a:defRPr/>
            </a:pPr>
            <a:r>
              <a:rPr lang="en-US">
                <a:cs typeface="+mn-cs"/>
              </a:rPr>
              <a:t>3 minutes with 80dB sound….sounds like 60 dB</a:t>
            </a:r>
          </a:p>
          <a:p>
            <a:pPr>
              <a:defRPr/>
            </a:pPr>
            <a:endParaRPr lang="en-US">
              <a:cs typeface="+mn-cs"/>
            </a:endParaRPr>
          </a:p>
          <a:p>
            <a:pPr>
              <a:defRPr/>
            </a:pPr>
            <a:r>
              <a:rPr lang="en-US">
                <a:cs typeface="+mn-cs"/>
              </a:rPr>
              <a:t>Again…this is survival instinct</a:t>
            </a:r>
          </a:p>
          <a:p>
            <a:pPr>
              <a:defRPr/>
            </a:pPr>
            <a:endParaRPr lang="en-US">
              <a:cs typeface="+mn-cs"/>
            </a:endParaRPr>
          </a:p>
          <a:p>
            <a:pPr>
              <a:defRPr/>
            </a:pPr>
            <a:r>
              <a:rPr lang="en-US">
                <a:cs typeface="+mn-cs"/>
              </a:rPr>
              <a:t>Like your eyes dilating</a:t>
            </a:r>
          </a:p>
          <a:p>
            <a:pPr>
              <a:defRPr/>
            </a:pPr>
            <a:endParaRPr lang="en-US">
              <a:cs typeface="+mn-cs"/>
            </a:endParaRPr>
          </a:p>
          <a:p>
            <a:pPr>
              <a:defRPr/>
            </a:pPr>
            <a:endParaRPr lang="en-US">
              <a:cs typeface="+mn-cs"/>
            </a:endParaRPr>
          </a:p>
        </p:txBody>
      </p:sp>
    </p:spTree>
    <p:extLst>
      <p:ext uri="{BB962C8B-B14F-4D97-AF65-F5344CB8AC3E}">
        <p14:creationId xmlns:p14="http://schemas.microsoft.com/office/powerpoint/2010/main" val="12440513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A4ABEBDC-18C3-7140-B43A-B426892621AC}" type="slidenum">
              <a:rPr lang="en-US"/>
              <a:pPr>
                <a:defRPr/>
              </a:pPr>
              <a:t>23</a:t>
            </a:fld>
            <a:endParaRPr lang="en-US"/>
          </a:p>
        </p:txBody>
      </p:sp>
      <p:sp>
        <p:nvSpPr>
          <p:cNvPr id="23757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37571" name="Rectangle 3"/>
          <p:cNvSpPr>
            <a:spLocks noGrp="1" noChangeArrowheads="1"/>
          </p:cNvSpPr>
          <p:nvPr>
            <p:ph type="body" idx="1"/>
          </p:nvPr>
        </p:nvSpPr>
        <p:spPr/>
        <p:txBody>
          <a:bodyPr/>
          <a:lstStyle/>
          <a:p>
            <a:pPr>
              <a:defRPr/>
            </a:pPr>
            <a:r>
              <a:rPr lang="en-US">
                <a:cs typeface="+mn-cs"/>
              </a:rPr>
              <a:t>In studies people can do these classifications</a:t>
            </a:r>
          </a:p>
        </p:txBody>
      </p:sp>
    </p:spTree>
    <p:extLst>
      <p:ext uri="{BB962C8B-B14F-4D97-AF65-F5344CB8AC3E}">
        <p14:creationId xmlns:p14="http://schemas.microsoft.com/office/powerpoint/2010/main" val="8696303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B54B6371-D4EA-A946-82ED-BD3B6CD708B5}" type="slidenum">
              <a:rPr lang="en-US"/>
              <a:pPr>
                <a:defRPr/>
              </a:pPr>
              <a:t>24</a:t>
            </a:fld>
            <a:endParaRPr lang="en-US"/>
          </a:p>
        </p:txBody>
      </p:sp>
      <p:sp>
        <p:nvSpPr>
          <p:cNvPr id="23961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39619" name="Rectangle 3"/>
          <p:cNvSpPr>
            <a:spLocks noGrp="1" noChangeArrowheads="1"/>
          </p:cNvSpPr>
          <p:nvPr>
            <p:ph type="body" idx="1"/>
          </p:nvPr>
        </p:nvSpPr>
        <p:spPr/>
        <p:txBody>
          <a:bodyPr/>
          <a:lstStyle/>
          <a:p>
            <a:pPr>
              <a:defRPr/>
            </a:pPr>
            <a:r>
              <a:rPr lang="en-US" dirty="0">
                <a:cs typeface="+mn-cs"/>
              </a:rPr>
              <a:t>http://</a:t>
            </a:r>
            <a:r>
              <a:rPr lang="en-US" dirty="0" err="1">
                <a:cs typeface="+mn-cs"/>
              </a:rPr>
              <a:t>www.musicmasterworks.com</a:t>
            </a:r>
            <a:r>
              <a:rPr lang="en-US" dirty="0">
                <a:cs typeface="+mn-cs"/>
              </a:rPr>
              <a:t>/</a:t>
            </a:r>
            <a:r>
              <a:rPr lang="en-US" dirty="0" err="1">
                <a:cs typeface="+mn-cs"/>
              </a:rPr>
              <a:t>ConsonanceComplication</a:t>
            </a:r>
            <a:r>
              <a:rPr lang="en-US" dirty="0">
                <a:cs typeface="+mn-cs"/>
              </a:rPr>
              <a:t>/</a:t>
            </a:r>
            <a:r>
              <a:rPr lang="en-US" dirty="0" err="1">
                <a:cs typeface="+mn-cs"/>
              </a:rPr>
              <a:t>TheComplicationWithConsonance.htm</a:t>
            </a:r>
            <a:r>
              <a:rPr lang="en-US" dirty="0">
                <a:cs typeface="+mn-cs"/>
              </a:rPr>
              <a:t> </a:t>
            </a:r>
          </a:p>
        </p:txBody>
      </p:sp>
    </p:spTree>
    <p:extLst>
      <p:ext uri="{BB962C8B-B14F-4D97-AF65-F5344CB8AC3E}">
        <p14:creationId xmlns:p14="http://schemas.microsoft.com/office/powerpoint/2010/main" val="1044145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96A5581D-3958-8549-A409-9D9926BD2601}" type="slidenum">
              <a:rPr lang="en-US"/>
              <a:pPr>
                <a:defRPr/>
              </a:pPr>
              <a:t>25</a:t>
            </a:fld>
            <a:endParaRPr lang="en-US"/>
          </a:p>
        </p:txBody>
      </p:sp>
      <p:sp>
        <p:nvSpPr>
          <p:cNvPr id="24166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41667" name="Rectangle 3"/>
          <p:cNvSpPr>
            <a:spLocks noGrp="1" noChangeArrowheads="1"/>
          </p:cNvSpPr>
          <p:nvPr>
            <p:ph type="body" idx="1"/>
          </p:nvPr>
        </p:nvSpPr>
        <p:spPr/>
        <p:txBody>
          <a:bodyPr/>
          <a:lstStyle/>
          <a:p>
            <a:pPr>
              <a:defRPr/>
            </a:pPr>
            <a:r>
              <a:rPr lang="en-US">
                <a:cs typeface="+mn-cs"/>
              </a:rPr>
              <a:t>http://www.hearingresearch.org/ </a:t>
            </a:r>
          </a:p>
        </p:txBody>
      </p:sp>
    </p:spTree>
    <p:extLst>
      <p:ext uri="{BB962C8B-B14F-4D97-AF65-F5344CB8AC3E}">
        <p14:creationId xmlns:p14="http://schemas.microsoft.com/office/powerpoint/2010/main" val="4005467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CD53BA9A-64EC-2C4E-9330-68B35D73E313}" type="slidenum">
              <a:rPr lang="en-US"/>
              <a:pPr>
                <a:defRPr/>
              </a:pPr>
              <a:t>26</a:t>
            </a:fld>
            <a:endParaRPr lang="en-US"/>
          </a:p>
        </p:txBody>
      </p:sp>
      <p:sp>
        <p:nvSpPr>
          <p:cNvPr id="3194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19491" name="Rectangle 3"/>
          <p:cNvSpPr>
            <a:spLocks noGrp="1" noChangeArrowheads="1"/>
          </p:cNvSpPr>
          <p:nvPr>
            <p:ph type="body" idx="1"/>
          </p:nvPr>
        </p:nvSpPr>
        <p:spPr/>
        <p:txBody>
          <a:bodyPr/>
          <a:lstStyle/>
          <a:p>
            <a:pPr>
              <a:defRPr/>
            </a:pPr>
            <a:r>
              <a:rPr lang="en-US">
                <a:cs typeface="+mn-cs"/>
              </a:rPr>
              <a:t>Dichotic: alphanumeric strings read into each ear through headphones…more digits that were read into right ear (and left auditory cortex) were reported correctly…right ear and left hemisphere are dominant for processing linguistic material.</a:t>
            </a:r>
          </a:p>
          <a:p>
            <a:pPr>
              <a:defRPr/>
            </a:pPr>
            <a:endParaRPr lang="en-US">
              <a:cs typeface="+mn-cs"/>
            </a:endParaRPr>
          </a:p>
          <a:p>
            <a:pPr>
              <a:defRPr/>
            </a:pPr>
            <a:r>
              <a:rPr lang="en-US">
                <a:cs typeface="+mn-cs"/>
              </a:rPr>
              <a:t>Also true for </a:t>
            </a:r>
            <a:r>
              <a:rPr lang="ja-JP" altLang="en-US">
                <a:latin typeface="Arial"/>
                <a:cs typeface="+mn-cs"/>
              </a:rPr>
              <a:t>“</a:t>
            </a:r>
            <a:r>
              <a:rPr lang="en-US">
                <a:cs typeface="+mn-cs"/>
              </a:rPr>
              <a:t>speech like sounds</a:t>
            </a:r>
            <a:r>
              <a:rPr lang="ja-JP" altLang="en-US">
                <a:latin typeface="Arial"/>
                <a:cs typeface="+mn-cs"/>
              </a:rPr>
              <a:t>”</a:t>
            </a:r>
            <a:r>
              <a:rPr lang="en-US">
                <a:cs typeface="+mn-cs"/>
              </a:rPr>
              <a:t> like reversed speech </a:t>
            </a:r>
          </a:p>
          <a:p>
            <a:pPr>
              <a:defRPr/>
            </a:pPr>
            <a:endParaRPr lang="en-US">
              <a:cs typeface="+mn-cs"/>
            </a:endParaRPr>
          </a:p>
          <a:p>
            <a:pPr>
              <a:defRPr/>
            </a:pPr>
            <a:r>
              <a:rPr lang="en-US">
                <a:cs typeface="+mn-cs"/>
              </a:rPr>
              <a:t>Reverse is true for music, memory of melodies, chords and notes from instruments, and pure tones.</a:t>
            </a:r>
          </a:p>
          <a:p>
            <a:pPr>
              <a:defRPr/>
            </a:pPr>
            <a:r>
              <a:rPr lang="en-US">
                <a:cs typeface="+mn-cs"/>
              </a:rPr>
              <a:t>And for nonverbal sounds (phone ringing, dog barking, clock ticking)</a:t>
            </a:r>
          </a:p>
          <a:p>
            <a:pPr>
              <a:defRPr/>
            </a:pPr>
            <a:r>
              <a:rPr lang="en-US">
                <a:cs typeface="+mn-cs"/>
              </a:rPr>
              <a:t>And for nonverbal vocalizations (cry, sigh, and laugh)</a:t>
            </a:r>
          </a:p>
          <a:p>
            <a:pPr>
              <a:defRPr/>
            </a:pPr>
            <a:endParaRPr lang="en-US">
              <a:cs typeface="+mn-cs"/>
            </a:endParaRPr>
          </a:p>
          <a:p>
            <a:pPr>
              <a:defRPr/>
            </a:pPr>
            <a:r>
              <a:rPr lang="en-US">
                <a:cs typeface="+mn-cs"/>
              </a:rPr>
              <a:t>But the right and left dominance is not because brain specifically designed for verbal on the left and music on the right, instead the different hemispheres are specialized for a type of processing or analysis. Left being good for sequential, piecemeal, and analytical  processing. Right is good and an integrative, holistic approach. Which happens to apply to speech and to music.</a:t>
            </a:r>
          </a:p>
          <a:p>
            <a:pPr>
              <a:defRPr/>
            </a:pPr>
            <a:endParaRPr lang="en-US">
              <a:cs typeface="+mn-cs"/>
            </a:endParaRPr>
          </a:p>
          <a:p>
            <a:pPr>
              <a:defRPr/>
            </a:pPr>
            <a:r>
              <a:rPr lang="en-US">
                <a:cs typeface="+mn-cs"/>
              </a:rPr>
              <a:t>Music professionals recognize melodies better with right ear, probably because they use different listening strategies.</a:t>
            </a:r>
          </a:p>
        </p:txBody>
      </p:sp>
    </p:spTree>
    <p:extLst>
      <p:ext uri="{BB962C8B-B14F-4D97-AF65-F5344CB8AC3E}">
        <p14:creationId xmlns:p14="http://schemas.microsoft.com/office/powerpoint/2010/main" val="17759481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C2B4197E-6EF7-CB42-BF6A-3F034DD0C220}" type="slidenum">
              <a:rPr lang="en-US"/>
              <a:pPr>
                <a:defRPr/>
              </a:pPr>
              <a:t>27</a:t>
            </a:fld>
            <a:endParaRPr lang="en-US"/>
          </a:p>
        </p:txBody>
      </p:sp>
      <p:sp>
        <p:nvSpPr>
          <p:cNvPr id="24371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43715" name="Rectangle 3"/>
          <p:cNvSpPr>
            <a:spLocks noGrp="1" noChangeArrowheads="1"/>
          </p:cNvSpPr>
          <p:nvPr>
            <p:ph type="body" idx="1"/>
          </p:nvPr>
        </p:nvSpPr>
        <p:spPr/>
        <p:txBody>
          <a:bodyPr/>
          <a:lstStyle/>
          <a:p>
            <a:pPr lvl="1">
              <a:defRPr/>
            </a:pPr>
            <a:r>
              <a:rPr lang="en-US" dirty="0"/>
              <a:t>an approaching sound seems to change more than a receding one. And this asymmetry increases with intensity.</a:t>
            </a:r>
          </a:p>
          <a:p>
            <a:pPr>
              <a:defRPr/>
            </a:pPr>
            <a:r>
              <a:rPr lang="en-US" dirty="0">
                <a:cs typeface="+mn-cs"/>
              </a:rPr>
              <a:t>http://</a:t>
            </a:r>
            <a:r>
              <a:rPr lang="en-US" dirty="0" err="1">
                <a:cs typeface="+mn-cs"/>
              </a:rPr>
              <a:t>www.physics.odu.edu</a:t>
            </a:r>
            <a:r>
              <a:rPr lang="en-US" dirty="0">
                <a:cs typeface="+mn-cs"/>
              </a:rPr>
              <a:t>/~</a:t>
            </a:r>
            <a:r>
              <a:rPr lang="en-US" dirty="0" err="1">
                <a:cs typeface="+mn-cs"/>
              </a:rPr>
              <a:t>hyde</a:t>
            </a:r>
            <a:r>
              <a:rPr lang="en-US" dirty="0">
                <a:cs typeface="+mn-cs"/>
              </a:rPr>
              <a:t>/</a:t>
            </a:r>
            <a:r>
              <a:rPr lang="en-US" dirty="0" err="1">
                <a:cs typeface="+mn-cs"/>
              </a:rPr>
              <a:t>chw.htm</a:t>
            </a:r>
            <a:endParaRPr lang="en-US" dirty="0">
              <a:cs typeface="+mn-cs"/>
            </a:endParaRPr>
          </a:p>
          <a:p>
            <a:pPr>
              <a:defRPr/>
            </a:pPr>
            <a:endParaRPr lang="en-US" dirty="0">
              <a:cs typeface="+mn-cs"/>
            </a:endParaRPr>
          </a:p>
          <a:p>
            <a:pPr>
              <a:defRPr/>
            </a:pPr>
            <a:r>
              <a:rPr lang="en-US" dirty="0">
                <a:cs typeface="+mn-cs"/>
              </a:rPr>
              <a:t>This is a recording of the Carillon bells at Brigham Young University. The recording is made from a car as it drives by. The speed of the car was 25 mph. The bells were playing the first four measures of the hymn, "Come, Come Ye Saints". The car passed by the bells at the end of the second measure. This recording is contained in the sound file, </a:t>
            </a:r>
            <a:r>
              <a:rPr lang="en-US" dirty="0">
                <a:cs typeface="+mn-cs"/>
                <a:hlinkClick r:id="rId3"/>
              </a:rPr>
              <a:t>BELLS.WAV</a:t>
            </a:r>
            <a:r>
              <a:rPr lang="en-US" dirty="0">
                <a:cs typeface="+mn-cs"/>
              </a:rPr>
              <a:t>. I also made a shorter version of the recording by removing space between strikes of the bell. This shorter version is contained in the sound file, </a:t>
            </a:r>
            <a:r>
              <a:rPr lang="en-US" dirty="0">
                <a:cs typeface="+mn-cs"/>
                <a:hlinkClick r:id="rId4"/>
              </a:rPr>
              <a:t>BELLS2.WAV </a:t>
            </a:r>
            <a:r>
              <a:rPr lang="en-US" dirty="0">
                <a:cs typeface="+mn-cs"/>
              </a:rPr>
              <a:t>. http://ccp14.minerals.csiro.au/</a:t>
            </a:r>
            <a:r>
              <a:rPr lang="en-US" dirty="0" err="1">
                <a:cs typeface="+mn-cs"/>
              </a:rPr>
              <a:t>ccp</a:t>
            </a:r>
            <a:r>
              <a:rPr lang="en-US" dirty="0">
                <a:cs typeface="+mn-cs"/>
              </a:rPr>
              <a:t>/web-mirrors/isotropy/~</a:t>
            </a:r>
            <a:r>
              <a:rPr lang="en-US" dirty="0" err="1">
                <a:cs typeface="+mn-cs"/>
              </a:rPr>
              <a:t>stokesh</a:t>
            </a:r>
            <a:r>
              <a:rPr lang="en-US" dirty="0">
                <a:cs typeface="+mn-cs"/>
              </a:rPr>
              <a:t>/</a:t>
            </a:r>
            <a:r>
              <a:rPr lang="en-US" dirty="0" err="1">
                <a:cs typeface="+mn-cs"/>
              </a:rPr>
              <a:t>bells.html</a:t>
            </a:r>
            <a:r>
              <a:rPr lang="en-US" dirty="0">
                <a:cs typeface="+mn-cs"/>
              </a:rPr>
              <a:t> </a:t>
            </a:r>
          </a:p>
          <a:p>
            <a:pPr>
              <a:defRPr/>
            </a:pPr>
            <a:endParaRPr lang="en-US" dirty="0">
              <a:cs typeface="+mn-cs"/>
            </a:endParaRPr>
          </a:p>
          <a:p>
            <a:pPr>
              <a:defRPr/>
            </a:pPr>
            <a:r>
              <a:rPr lang="en-US" dirty="0">
                <a:cs typeface="+mn-cs"/>
              </a:rPr>
              <a:t>The distance asymmetry makes sense biologically</a:t>
            </a:r>
          </a:p>
          <a:p>
            <a:pPr>
              <a:defRPr/>
            </a:pPr>
            <a:endParaRPr lang="en-US" dirty="0">
              <a:cs typeface="+mn-cs"/>
            </a:endParaRPr>
          </a:p>
          <a:p>
            <a:pPr>
              <a:defRPr/>
            </a:pPr>
            <a:r>
              <a:rPr lang="en-US" dirty="0">
                <a:cs typeface="+mn-cs"/>
              </a:rPr>
              <a:t>Monaural cues for direction…the differing loudness can be used to figure out direction</a:t>
            </a:r>
          </a:p>
          <a:p>
            <a:pPr>
              <a:defRPr/>
            </a:pPr>
            <a:endParaRPr lang="en-US" dirty="0">
              <a:cs typeface="+mn-cs"/>
            </a:endParaRPr>
          </a:p>
        </p:txBody>
      </p:sp>
    </p:spTree>
    <p:extLst>
      <p:ext uri="{BB962C8B-B14F-4D97-AF65-F5344CB8AC3E}">
        <p14:creationId xmlns:p14="http://schemas.microsoft.com/office/powerpoint/2010/main" val="4853137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6D2B27DB-3354-A548-93DE-AB6CD3FE2FC2}" type="slidenum">
              <a:rPr lang="en-US"/>
              <a:pPr>
                <a:defRPr/>
              </a:pPr>
              <a:t>28</a:t>
            </a:fld>
            <a:endParaRPr lang="en-US"/>
          </a:p>
        </p:txBody>
      </p:sp>
      <p:sp>
        <p:nvSpPr>
          <p:cNvPr id="33177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31779" name="Rectangle 3"/>
          <p:cNvSpPr>
            <a:spLocks noGrp="1" noChangeArrowheads="1"/>
          </p:cNvSpPr>
          <p:nvPr>
            <p:ph type="body" idx="1"/>
          </p:nvPr>
        </p:nvSpPr>
        <p:spPr/>
        <p:txBody>
          <a:bodyPr/>
          <a:lstStyle/>
          <a:p>
            <a:pPr lvl="1">
              <a:defRPr/>
            </a:pPr>
            <a:r>
              <a:rPr lang="en-US"/>
              <a:t>an approaching sound seems to change more than a receding one. And this asymmetry increases with intensity.</a:t>
            </a:r>
          </a:p>
          <a:p>
            <a:pPr>
              <a:defRPr/>
            </a:pPr>
            <a:r>
              <a:rPr lang="en-US">
                <a:cs typeface="+mn-cs"/>
              </a:rPr>
              <a:t>http://www.physics.odu.edu/~hyde/chw.htm</a:t>
            </a:r>
          </a:p>
          <a:p>
            <a:pPr>
              <a:defRPr/>
            </a:pPr>
            <a:endParaRPr lang="en-US">
              <a:cs typeface="+mn-cs"/>
            </a:endParaRPr>
          </a:p>
          <a:p>
            <a:pPr>
              <a:defRPr/>
            </a:pPr>
            <a:r>
              <a:rPr lang="en-US">
                <a:cs typeface="+mn-cs"/>
              </a:rPr>
              <a:t>This is a recording of the Carillon bells at Brigham Young University. The recording is made from a car as it drives by. The speed of the car was 25 mph. The bells were playing the first four measures of the hymn, "Come, Come Ye Saints". The car passed by the bells at the end of the second measure. This recording is contained in the sound file, </a:t>
            </a:r>
            <a:r>
              <a:rPr lang="en-US">
                <a:cs typeface="+mn-cs"/>
                <a:hlinkClick r:id="rId3"/>
              </a:rPr>
              <a:t>BELLS.WAV</a:t>
            </a:r>
            <a:r>
              <a:rPr lang="en-US">
                <a:cs typeface="+mn-cs"/>
              </a:rPr>
              <a:t>. I also made a shorter version of the recording by removing space between strikes of the bell. This shorter version is contained in the sound file, </a:t>
            </a:r>
            <a:r>
              <a:rPr lang="en-US">
                <a:cs typeface="+mn-cs"/>
                <a:hlinkClick r:id="rId4"/>
              </a:rPr>
              <a:t>BELLS2.WAV </a:t>
            </a:r>
            <a:r>
              <a:rPr lang="en-US">
                <a:cs typeface="+mn-cs"/>
              </a:rPr>
              <a:t>. http://ccp14.minerals.csiro.au/ccp/web-mirrors/isotropy/~stokesh/bells.html </a:t>
            </a:r>
          </a:p>
          <a:p>
            <a:pPr>
              <a:defRPr/>
            </a:pPr>
            <a:endParaRPr lang="en-US">
              <a:cs typeface="+mn-cs"/>
            </a:endParaRPr>
          </a:p>
          <a:p>
            <a:pPr>
              <a:defRPr/>
            </a:pPr>
            <a:r>
              <a:rPr lang="en-US">
                <a:cs typeface="+mn-cs"/>
              </a:rPr>
              <a:t>The distance asymmetry makes sense biologically</a:t>
            </a:r>
          </a:p>
          <a:p>
            <a:pPr>
              <a:defRPr/>
            </a:pPr>
            <a:endParaRPr lang="en-US">
              <a:cs typeface="+mn-cs"/>
            </a:endParaRPr>
          </a:p>
          <a:p>
            <a:pPr>
              <a:defRPr/>
            </a:pPr>
            <a:r>
              <a:rPr lang="en-US">
                <a:cs typeface="+mn-cs"/>
              </a:rPr>
              <a:t>Monaural cues for direction…the differing loudness can be used to figure out direction</a:t>
            </a:r>
          </a:p>
          <a:p>
            <a:pPr>
              <a:defRPr/>
            </a:pPr>
            <a:endParaRPr lang="en-US">
              <a:cs typeface="+mn-cs"/>
            </a:endParaRPr>
          </a:p>
        </p:txBody>
      </p:sp>
    </p:spTree>
    <p:extLst>
      <p:ext uri="{BB962C8B-B14F-4D97-AF65-F5344CB8AC3E}">
        <p14:creationId xmlns:p14="http://schemas.microsoft.com/office/powerpoint/2010/main" val="5258595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76F2CA18-FDEE-2546-B17D-8404681168E9}" type="slidenum">
              <a:rPr lang="en-US"/>
              <a:pPr>
                <a:defRPr/>
              </a:pPr>
              <a:t>29</a:t>
            </a:fld>
            <a:endParaRPr lang="en-US"/>
          </a:p>
        </p:txBody>
      </p:sp>
      <p:sp>
        <p:nvSpPr>
          <p:cNvPr id="24576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45763" name="Rectangle 3"/>
          <p:cNvSpPr>
            <a:spLocks noGrp="1" noChangeArrowheads="1"/>
          </p:cNvSpPr>
          <p:nvPr>
            <p:ph type="body" idx="1"/>
          </p:nvPr>
        </p:nvSpPr>
        <p:spPr/>
        <p:txBody>
          <a:bodyPr/>
          <a:lstStyle/>
          <a:p>
            <a:pPr>
              <a:defRPr/>
            </a:pPr>
            <a:r>
              <a:rPr lang="en-US">
                <a:cs typeface="+mn-cs"/>
              </a:rPr>
              <a:t>Two ears give two different </a:t>
            </a:r>
            <a:r>
              <a:rPr lang="ja-JP" altLang="en-US">
                <a:latin typeface="Arial"/>
                <a:cs typeface="+mn-cs"/>
              </a:rPr>
              <a:t>“</a:t>
            </a:r>
            <a:r>
              <a:rPr lang="en-US">
                <a:cs typeface="+mn-cs"/>
              </a:rPr>
              <a:t>views</a:t>
            </a:r>
            <a:r>
              <a:rPr lang="ja-JP" altLang="en-US">
                <a:latin typeface="Arial"/>
                <a:cs typeface="+mn-cs"/>
              </a:rPr>
              <a:t>”</a:t>
            </a:r>
            <a:r>
              <a:rPr lang="en-US">
                <a:cs typeface="+mn-cs"/>
              </a:rPr>
              <a:t> of a single sound</a:t>
            </a:r>
          </a:p>
          <a:p>
            <a:pPr>
              <a:defRPr/>
            </a:pPr>
            <a:endParaRPr lang="en-US">
              <a:cs typeface="+mn-cs"/>
            </a:endParaRPr>
          </a:p>
          <a:p>
            <a:pPr>
              <a:defRPr/>
            </a:pPr>
            <a:r>
              <a:rPr lang="en-US">
                <a:cs typeface="+mn-cs"/>
              </a:rPr>
              <a:t>Difference can be as little as .0001 of a second</a:t>
            </a:r>
          </a:p>
          <a:p>
            <a:pPr>
              <a:defRPr/>
            </a:pPr>
            <a:endParaRPr lang="en-US">
              <a:cs typeface="+mn-cs"/>
            </a:endParaRPr>
          </a:p>
          <a:p>
            <a:pPr>
              <a:defRPr/>
            </a:pPr>
            <a:r>
              <a:rPr lang="en-US">
                <a:cs typeface="+mn-cs"/>
              </a:rPr>
              <a:t>Phase differences… wavelength large in relation to head and head produces diffraction patterns</a:t>
            </a:r>
          </a:p>
          <a:p>
            <a:pPr>
              <a:defRPr/>
            </a:pPr>
            <a:endParaRPr lang="en-US">
              <a:cs typeface="+mn-cs"/>
            </a:endParaRPr>
          </a:p>
          <a:p>
            <a:pPr>
              <a:defRPr/>
            </a:pPr>
            <a:r>
              <a:rPr lang="en-US">
                <a:cs typeface="+mn-cs"/>
              </a:rPr>
              <a:t>Trick to catch people feigning deafness in 1900s</a:t>
            </a:r>
          </a:p>
          <a:p>
            <a:pPr>
              <a:defRPr/>
            </a:pPr>
            <a:endParaRPr lang="en-US">
              <a:cs typeface="+mn-cs"/>
            </a:endParaRPr>
          </a:p>
          <a:p>
            <a:pPr>
              <a:defRPr/>
            </a:pPr>
            <a:r>
              <a:rPr lang="en-US">
                <a:cs typeface="+mn-cs"/>
              </a:rPr>
              <a:t>Time diff best for locatliing low freq….intensity best for high freq.</a:t>
            </a:r>
          </a:p>
          <a:p>
            <a:pPr>
              <a:defRPr/>
            </a:pPr>
            <a:endParaRPr lang="en-US">
              <a:cs typeface="+mn-cs"/>
            </a:endParaRPr>
          </a:p>
        </p:txBody>
      </p:sp>
    </p:spTree>
    <p:extLst>
      <p:ext uri="{BB962C8B-B14F-4D97-AF65-F5344CB8AC3E}">
        <p14:creationId xmlns:p14="http://schemas.microsoft.com/office/powerpoint/2010/main" val="12266696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6A0FD338-80AB-7445-93B0-5B824175D2ED}" type="slidenum">
              <a:rPr lang="en-US"/>
              <a:pPr>
                <a:defRPr/>
              </a:pPr>
              <a:t>30</a:t>
            </a:fld>
            <a:endParaRPr lang="en-US"/>
          </a:p>
        </p:txBody>
      </p:sp>
      <p:sp>
        <p:nvSpPr>
          <p:cNvPr id="24781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47811" name="Rectangle 3"/>
          <p:cNvSpPr>
            <a:spLocks noGrp="1" noChangeArrowheads="1"/>
          </p:cNvSpPr>
          <p:nvPr>
            <p:ph type="body" idx="1"/>
          </p:nvPr>
        </p:nvSpPr>
        <p:spPr/>
        <p:txBody>
          <a:bodyPr/>
          <a:lstStyle/>
          <a:p>
            <a:pPr>
              <a:defRPr/>
            </a:pPr>
            <a:r>
              <a:rPr lang="en-US">
                <a:cs typeface="+mn-cs"/>
              </a:rPr>
              <a:t>Big ears make for better localization </a:t>
            </a:r>
            <a:r>
              <a:rPr lang="en-US">
                <a:cs typeface="+mn-cs"/>
                <a:sym typeface="Wingdings" charset="0"/>
              </a:rPr>
              <a:t></a:t>
            </a:r>
          </a:p>
          <a:p>
            <a:pPr>
              <a:defRPr/>
            </a:pPr>
            <a:r>
              <a:rPr lang="en-US">
                <a:cs typeface="+mn-cs"/>
                <a:sym typeface="Wingdings" charset="0"/>
              </a:rPr>
              <a:t>Molds filling in the pinna caused for reduction in localization accuracy</a:t>
            </a:r>
          </a:p>
          <a:p>
            <a:pPr>
              <a:defRPr/>
            </a:pPr>
            <a:r>
              <a:rPr lang="en-US">
                <a:cs typeface="+mn-cs"/>
                <a:sym typeface="Wingdings" charset="0"/>
              </a:rPr>
              <a:t>But study also showed that this can be relearned somehow and accuracy returns</a:t>
            </a:r>
          </a:p>
          <a:p>
            <a:pPr>
              <a:defRPr/>
            </a:pPr>
            <a:r>
              <a:rPr lang="en-US">
                <a:cs typeface="+mn-cs"/>
                <a:sym typeface="Wingdings" charset="0"/>
              </a:rPr>
              <a:t>Move around pinna and notice change in sound…deeper and fuller if pulled forward…back flat…catch less sound waves and voice sounds thinner and higher in pitch….</a:t>
            </a:r>
          </a:p>
          <a:p>
            <a:pPr>
              <a:defRPr/>
            </a:pPr>
            <a:endParaRPr lang="en-US">
              <a:cs typeface="+mn-cs"/>
              <a:sym typeface="Wingdings" charset="0"/>
            </a:endParaRPr>
          </a:p>
          <a:p>
            <a:pPr>
              <a:defRPr/>
            </a:pPr>
            <a:r>
              <a:rPr lang="en-US">
                <a:cs typeface="+mn-cs"/>
                <a:sym typeface="Wingdings" charset="0"/>
              </a:rPr>
              <a:t>http://www.dself.dsl.pipex.com/MUSEUM/COMMS/ear/ear.htm</a:t>
            </a:r>
          </a:p>
          <a:p>
            <a:pPr>
              <a:defRPr/>
            </a:pPr>
            <a:r>
              <a:rPr lang="en-US" b="1">
                <a:cs typeface="+mn-cs"/>
                <a:sym typeface="Wingdings" charset="0"/>
              </a:rPr>
              <a:t>This image has been reproduced many times in the past, It was devised to assist navigation in fog. I have no information on its success or otherwise. </a:t>
            </a:r>
          </a:p>
          <a:p>
            <a:pPr>
              <a:defRPr/>
            </a:pPr>
            <a:r>
              <a:rPr lang="en-US" b="1">
                <a:cs typeface="+mn-cs"/>
                <a:sym typeface="Wingdings" charset="0"/>
              </a:rPr>
              <a:t>Image from Scientific American 1880. </a:t>
            </a:r>
          </a:p>
          <a:p>
            <a:pPr>
              <a:defRPr/>
            </a:pPr>
            <a:r>
              <a:rPr lang="en-US" b="1">
                <a:cs typeface="+mn-cs"/>
                <a:sym typeface="Wingdings" charset="0"/>
              </a:rPr>
              <a:t>This remarkable device was invented by Frenchman Jean Auscher as an acoustic navigation device in case of radar failure on small vessels. Shown at the 1960 Brussels Inventor's Fair, and, one suspects, nowhere else ever again.</a:t>
            </a:r>
          </a:p>
          <a:p>
            <a:pPr>
              <a:defRPr/>
            </a:pPr>
            <a:endParaRPr lang="en-US">
              <a:cs typeface="+mn-cs"/>
              <a:sym typeface="Wingdings" charset="0"/>
            </a:endParaRPr>
          </a:p>
          <a:p>
            <a:pPr>
              <a:defRPr/>
            </a:pPr>
            <a:endParaRPr lang="en-US">
              <a:cs typeface="+mn-cs"/>
              <a:sym typeface="Wingdings" charset="0"/>
            </a:endParaRPr>
          </a:p>
          <a:p>
            <a:pPr>
              <a:defRPr/>
            </a:pPr>
            <a:r>
              <a:rPr lang="en-US">
                <a:cs typeface="+mn-cs"/>
                <a:sym typeface="Wingdings" charset="0"/>
              </a:rPr>
              <a:t>Hard of hearing people cup hand around ear.</a:t>
            </a:r>
          </a:p>
          <a:p>
            <a:pPr>
              <a:defRPr/>
            </a:pPr>
            <a:endParaRPr lang="en-US">
              <a:cs typeface="+mn-cs"/>
              <a:sym typeface="Wingdings" charset="0"/>
            </a:endParaRPr>
          </a:p>
          <a:p>
            <a:pPr>
              <a:defRPr/>
            </a:pPr>
            <a:r>
              <a:rPr lang="en-US">
                <a:cs typeface="+mn-cs"/>
                <a:sym typeface="Wingdings" charset="0"/>
              </a:rPr>
              <a:t>Echolocation: study with people listening to recorded audio of experimenter approaching an object. They were able to tell.</a:t>
            </a:r>
          </a:p>
          <a:p>
            <a:pPr>
              <a:defRPr/>
            </a:pPr>
            <a:r>
              <a:rPr lang="en-US">
                <a:cs typeface="+mn-cs"/>
                <a:sym typeface="Wingdings" charset="0"/>
              </a:rPr>
              <a:t>Tapping cane for the blind. Reflections also sound tells about surface.</a:t>
            </a:r>
          </a:p>
          <a:p>
            <a:pPr>
              <a:defRPr/>
            </a:pPr>
            <a:r>
              <a:rPr lang="en-US">
                <a:cs typeface="+mn-cs"/>
                <a:sym typeface="Wingdings" charset="0"/>
              </a:rPr>
              <a:t>Sighted people with blind folds are not very good at this, But blind people can figure out distance and size info based on self-produced sounds..also texture.</a:t>
            </a:r>
          </a:p>
          <a:p>
            <a:pPr>
              <a:defRPr/>
            </a:pPr>
            <a:r>
              <a:rPr lang="en-US">
                <a:cs typeface="+mn-cs"/>
                <a:sym typeface="Wingdings" charset="0"/>
              </a:rPr>
              <a:t>However, non-blind can also do stuff like this…estimating length of rod based on sound in makes when it hits the ground. And shape based on sound when object struck with hammer (circular, triangular, rectangular)</a:t>
            </a:r>
          </a:p>
          <a:p>
            <a:pPr>
              <a:defRPr/>
            </a:pPr>
            <a:r>
              <a:rPr lang="en-US">
                <a:cs typeface="+mn-cs"/>
                <a:sym typeface="Wingdings" charset="0"/>
              </a:rPr>
              <a:t>We also use sounds like…the frequency change as a container becomes filled with water.</a:t>
            </a:r>
          </a:p>
          <a:p>
            <a:pPr>
              <a:defRPr/>
            </a:pPr>
            <a:endParaRPr lang="en-US">
              <a:cs typeface="+mn-cs"/>
              <a:sym typeface="Wingdings" charset="0"/>
            </a:endParaRPr>
          </a:p>
          <a:p>
            <a:pPr>
              <a:defRPr/>
            </a:pPr>
            <a:r>
              <a:rPr lang="en-US">
                <a:cs typeface="+mn-cs"/>
                <a:sym typeface="Wingdings" charset="0"/>
              </a:rPr>
              <a:t>clicker project</a:t>
            </a:r>
          </a:p>
        </p:txBody>
      </p:sp>
    </p:spTree>
    <p:extLst>
      <p:ext uri="{BB962C8B-B14F-4D97-AF65-F5344CB8AC3E}">
        <p14:creationId xmlns:p14="http://schemas.microsoft.com/office/powerpoint/2010/main" val="793292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BD5EC520-1EB2-5847-AE23-688CA17A0778}" type="slidenum">
              <a:rPr lang="en-US"/>
              <a:pPr>
                <a:defRPr/>
              </a:pPr>
              <a:t>3</a:t>
            </a:fld>
            <a:endParaRPr lang="en-US"/>
          </a:p>
        </p:txBody>
      </p:sp>
      <p:sp>
        <p:nvSpPr>
          <p:cNvPr id="20889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08899" name="Rectangle 3"/>
          <p:cNvSpPr>
            <a:spLocks noGrp="1" noChangeArrowheads="1"/>
          </p:cNvSpPr>
          <p:nvPr>
            <p:ph type="body" idx="1"/>
          </p:nvPr>
        </p:nvSpPr>
        <p:spPr/>
        <p:txBody>
          <a:bodyPr/>
          <a:lstStyle/>
          <a:p>
            <a:pPr>
              <a:defRPr/>
            </a:pPr>
            <a:r>
              <a:rPr lang="en-US" dirty="0">
                <a:cs typeface="+mn-cs"/>
              </a:rPr>
              <a:t>Bone conduction…no using middle ear…transmitted to inner by skull…low frequency (like chewing). This is why your voice sounds funny on a tape recorder </a:t>
            </a:r>
            <a:r>
              <a:rPr lang="en-US" dirty="0">
                <a:cs typeface="+mn-cs"/>
                <a:sym typeface="Wingdings" charset="0"/>
              </a:rPr>
              <a:t>..you are hearing only air conducted sound.</a:t>
            </a:r>
          </a:p>
          <a:p>
            <a:pPr>
              <a:defRPr/>
            </a:pPr>
            <a:endParaRPr lang="en-US" dirty="0">
              <a:cs typeface="+mn-cs"/>
              <a:sym typeface="Wingdings" charset="0"/>
            </a:endParaRPr>
          </a:p>
          <a:p>
            <a:pPr>
              <a:defRPr/>
            </a:pPr>
            <a:r>
              <a:rPr lang="en-US" dirty="0">
                <a:sym typeface="Wingdings" charset="0"/>
              </a:rPr>
              <a:t>Mysteries of how the ear encodes information to brain…still being studied.</a:t>
            </a:r>
          </a:p>
          <a:p>
            <a:pPr>
              <a:defRPr/>
            </a:pPr>
            <a:r>
              <a:rPr lang="en-US" dirty="0">
                <a:sym typeface="Wingdings" charset="0"/>
              </a:rPr>
              <a:t>(neurons cannot fire at rates exceeding 500- 1000</a:t>
            </a:r>
            <a:r>
              <a:rPr lang="en-US" i="1" dirty="0">
                <a:sym typeface="Wingdings" charset="0"/>
              </a:rPr>
              <a:t>Hz)</a:t>
            </a:r>
          </a:p>
          <a:p>
            <a:pPr>
              <a:defRPr/>
            </a:pPr>
            <a:endParaRPr lang="en-US" dirty="0">
              <a:sym typeface="Wingdings" charset="0"/>
            </a:endParaRPr>
          </a:p>
          <a:p>
            <a:pPr>
              <a:defRPr/>
            </a:pPr>
            <a:r>
              <a:rPr lang="en-US" dirty="0">
                <a:sym typeface="Wingdings" charset="0"/>
              </a:rPr>
              <a:t>Modern theory combines these two ideas.</a:t>
            </a:r>
          </a:p>
          <a:p>
            <a:pPr>
              <a:defRPr/>
            </a:pPr>
            <a:endParaRPr lang="en-US" dirty="0">
              <a:cs typeface="+mn-cs"/>
            </a:endParaRPr>
          </a:p>
        </p:txBody>
      </p:sp>
    </p:spTree>
    <p:extLst>
      <p:ext uri="{BB962C8B-B14F-4D97-AF65-F5344CB8AC3E}">
        <p14:creationId xmlns:p14="http://schemas.microsoft.com/office/powerpoint/2010/main" val="8006612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27EA75F8-2EAA-DB49-9DDE-9E1682CCAA6C}" type="slidenum">
              <a:rPr lang="en-US"/>
              <a:pPr>
                <a:defRPr/>
              </a:pPr>
              <a:t>31</a:t>
            </a:fld>
            <a:endParaRPr lang="en-US"/>
          </a:p>
        </p:txBody>
      </p:sp>
      <p:sp>
        <p:nvSpPr>
          <p:cNvPr id="32461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24611" name="Rectangle 3"/>
          <p:cNvSpPr>
            <a:spLocks noGrp="1" noChangeArrowheads="1"/>
          </p:cNvSpPr>
          <p:nvPr>
            <p:ph type="body" idx="1"/>
          </p:nvPr>
        </p:nvSpPr>
        <p:spPr/>
        <p:txBody>
          <a:bodyPr/>
          <a:lstStyle/>
          <a:p>
            <a:pPr>
              <a:defRPr/>
            </a:pPr>
            <a:r>
              <a:rPr lang="en-US">
                <a:cs typeface="+mn-cs"/>
                <a:sym typeface="Wingdings" charset="0"/>
              </a:rPr>
              <a:t>http://freesound.iua.upf.edu </a:t>
            </a:r>
          </a:p>
        </p:txBody>
      </p:sp>
    </p:spTree>
    <p:extLst>
      <p:ext uri="{BB962C8B-B14F-4D97-AF65-F5344CB8AC3E}">
        <p14:creationId xmlns:p14="http://schemas.microsoft.com/office/powerpoint/2010/main" val="12825164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B7BE8B10-38E2-8E42-9A4F-D4F2B8779B29}" type="slidenum">
              <a:rPr lang="en-US"/>
              <a:pPr>
                <a:defRPr/>
              </a:pPr>
              <a:t>32</a:t>
            </a:fld>
            <a:endParaRPr lang="en-US"/>
          </a:p>
        </p:txBody>
      </p:sp>
      <p:sp>
        <p:nvSpPr>
          <p:cNvPr id="24985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49859" name="Rectangle 3"/>
          <p:cNvSpPr>
            <a:spLocks noGrp="1" noChangeArrowheads="1"/>
          </p:cNvSpPr>
          <p:nvPr>
            <p:ph type="body" idx="1"/>
          </p:nvPr>
        </p:nvSpPr>
        <p:spPr/>
        <p:txBody>
          <a:bodyPr/>
          <a:lstStyle/>
          <a:p>
            <a:pPr>
              <a:defRPr/>
            </a:pPr>
            <a:r>
              <a:rPr lang="en-US">
                <a:cs typeface="+mn-cs"/>
              </a:rPr>
              <a:t>examples of transient and steady state sounds?</a:t>
            </a:r>
          </a:p>
          <a:p>
            <a:pPr>
              <a:defRPr/>
            </a:pPr>
            <a:endParaRPr lang="en-US">
              <a:cs typeface="+mn-cs"/>
            </a:endParaRPr>
          </a:p>
          <a:p>
            <a:pPr>
              <a:defRPr/>
            </a:pPr>
            <a:endParaRPr lang="en-US">
              <a:cs typeface="+mn-cs"/>
            </a:endParaRPr>
          </a:p>
        </p:txBody>
      </p:sp>
    </p:spTree>
    <p:extLst>
      <p:ext uri="{BB962C8B-B14F-4D97-AF65-F5344CB8AC3E}">
        <p14:creationId xmlns:p14="http://schemas.microsoft.com/office/powerpoint/2010/main" val="9598370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14C45B58-CE09-2145-8F38-FD5CDF05B5F4}" type="slidenum">
              <a:rPr lang="en-US"/>
              <a:pPr>
                <a:defRPr/>
              </a:pPr>
              <a:t>33</a:t>
            </a:fld>
            <a:endParaRPr lang="en-US"/>
          </a:p>
        </p:txBody>
      </p:sp>
      <p:sp>
        <p:nvSpPr>
          <p:cNvPr id="25190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51907" name="Rectangle 3"/>
          <p:cNvSpPr>
            <a:spLocks noGrp="1" noChangeArrowheads="1"/>
          </p:cNvSpPr>
          <p:nvPr>
            <p:ph type="body" idx="1"/>
          </p:nvPr>
        </p:nvSpPr>
        <p:spPr/>
        <p:txBody>
          <a:bodyPr/>
          <a:lstStyle/>
          <a:p>
            <a:pPr>
              <a:defRPr/>
            </a:pPr>
            <a:r>
              <a:rPr lang="en-US">
                <a:cs typeface="+mn-cs"/>
              </a:rPr>
              <a:t>Look at two of the flute sound files in soundforge…the 1 note C4 </a:t>
            </a:r>
          </a:p>
          <a:p>
            <a:pPr>
              <a:defRPr/>
            </a:pPr>
            <a:endParaRPr lang="en-US">
              <a:cs typeface="+mn-cs"/>
            </a:endParaRPr>
          </a:p>
        </p:txBody>
      </p:sp>
    </p:spTree>
    <p:extLst>
      <p:ext uri="{BB962C8B-B14F-4D97-AF65-F5344CB8AC3E}">
        <p14:creationId xmlns:p14="http://schemas.microsoft.com/office/powerpoint/2010/main" val="847985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2D6D3E04-94D8-FC46-9ACA-648CA3D06319}" type="slidenum">
              <a:rPr lang="en-US"/>
              <a:pPr>
                <a:defRPr/>
              </a:pPr>
              <a:t>34</a:t>
            </a:fld>
            <a:endParaRPr lang="en-US"/>
          </a:p>
        </p:txBody>
      </p:sp>
      <p:sp>
        <p:nvSpPr>
          <p:cNvPr id="25395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53955" name="Rectangle 3"/>
          <p:cNvSpPr>
            <a:spLocks noGrp="1" noChangeArrowheads="1"/>
          </p:cNvSpPr>
          <p:nvPr>
            <p:ph type="body" idx="1"/>
          </p:nvPr>
        </p:nvSpPr>
        <p:spPr/>
        <p:txBody>
          <a:bodyPr/>
          <a:lstStyle/>
          <a:p>
            <a:pPr>
              <a:defRPr/>
            </a:pPr>
            <a:endParaRPr lang="en-US">
              <a:cs typeface="+mn-cs"/>
            </a:endParaRPr>
          </a:p>
        </p:txBody>
      </p:sp>
    </p:spTree>
    <p:extLst>
      <p:ext uri="{BB962C8B-B14F-4D97-AF65-F5344CB8AC3E}">
        <p14:creationId xmlns:p14="http://schemas.microsoft.com/office/powerpoint/2010/main" val="14277231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7F77DC5A-DCB1-AE42-A221-B2C27F066345}" type="slidenum">
              <a:rPr lang="en-US"/>
              <a:pPr>
                <a:defRPr/>
              </a:pPr>
              <a:t>35</a:t>
            </a:fld>
            <a:endParaRPr lang="en-US"/>
          </a:p>
        </p:txBody>
      </p:sp>
      <p:sp>
        <p:nvSpPr>
          <p:cNvPr id="2560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56003" name="Rectangle 3"/>
          <p:cNvSpPr>
            <a:spLocks noGrp="1" noChangeArrowheads="1"/>
          </p:cNvSpPr>
          <p:nvPr>
            <p:ph type="body" idx="1"/>
          </p:nvPr>
        </p:nvSpPr>
        <p:spPr/>
        <p:txBody>
          <a:bodyPr/>
          <a:lstStyle/>
          <a:p>
            <a:pPr>
              <a:defRPr/>
            </a:pPr>
            <a:endParaRPr lang="en-US">
              <a:cs typeface="+mn-cs"/>
            </a:endParaRPr>
          </a:p>
        </p:txBody>
      </p:sp>
    </p:spTree>
    <p:extLst>
      <p:ext uri="{BB962C8B-B14F-4D97-AF65-F5344CB8AC3E}">
        <p14:creationId xmlns:p14="http://schemas.microsoft.com/office/powerpoint/2010/main" val="19082277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CF7F3C84-C778-A042-8641-AF0E8942FF89}" type="slidenum">
              <a:rPr lang="en-US"/>
              <a:pPr>
                <a:defRPr/>
              </a:pPr>
              <a:t>36</a:t>
            </a:fld>
            <a:endParaRPr lang="en-US"/>
          </a:p>
        </p:txBody>
      </p:sp>
      <p:sp>
        <p:nvSpPr>
          <p:cNvPr id="25805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58051" name="Rectangle 3"/>
          <p:cNvSpPr>
            <a:spLocks noGrp="1" noChangeArrowheads="1"/>
          </p:cNvSpPr>
          <p:nvPr>
            <p:ph type="body" idx="1"/>
          </p:nvPr>
        </p:nvSpPr>
        <p:spPr/>
        <p:txBody>
          <a:bodyPr/>
          <a:lstStyle/>
          <a:p>
            <a:pPr>
              <a:defRPr/>
            </a:pPr>
            <a:r>
              <a:rPr lang="en-US" dirty="0">
                <a:cs typeface="+mn-cs"/>
              </a:rPr>
              <a:t>Light housekeeper, lighthouse </a:t>
            </a:r>
            <a:r>
              <a:rPr lang="en-US" dirty="0" err="1">
                <a:cs typeface="+mn-cs"/>
              </a:rPr>
              <a:t>keeper,Spiderman</a:t>
            </a:r>
            <a:r>
              <a:rPr lang="en-US" dirty="0">
                <a:cs typeface="+mn-cs"/>
              </a:rPr>
              <a:t>, spider man</a:t>
            </a:r>
          </a:p>
          <a:p>
            <a:pPr>
              <a:defRPr/>
            </a:pPr>
            <a:endParaRPr lang="en-US" dirty="0">
              <a:cs typeface="+mn-cs"/>
            </a:endParaRPr>
          </a:p>
          <a:p>
            <a:pPr>
              <a:defRPr/>
            </a:pPr>
            <a:r>
              <a:rPr lang="en-US" dirty="0">
                <a:cs typeface="+mn-cs"/>
              </a:rPr>
              <a:t>Invalid</a:t>
            </a:r>
          </a:p>
        </p:txBody>
      </p:sp>
    </p:spTree>
    <p:extLst>
      <p:ext uri="{BB962C8B-B14F-4D97-AF65-F5344CB8AC3E}">
        <p14:creationId xmlns:p14="http://schemas.microsoft.com/office/powerpoint/2010/main" val="10627242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1868CA32-D355-0E49-98D7-E15DB57C6319}" type="slidenum">
              <a:rPr lang="en-US"/>
              <a:pPr>
                <a:defRPr/>
              </a:pPr>
              <a:t>37</a:t>
            </a:fld>
            <a:endParaRPr lang="en-US"/>
          </a:p>
        </p:txBody>
      </p:sp>
      <p:sp>
        <p:nvSpPr>
          <p:cNvPr id="26009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60099" name="Rectangle 3"/>
          <p:cNvSpPr>
            <a:spLocks noGrp="1" noChangeArrowheads="1"/>
          </p:cNvSpPr>
          <p:nvPr>
            <p:ph type="body" idx="1"/>
          </p:nvPr>
        </p:nvSpPr>
        <p:spPr/>
        <p:txBody>
          <a:bodyPr/>
          <a:lstStyle/>
          <a:p>
            <a:pPr>
              <a:defRPr/>
            </a:pPr>
            <a:r>
              <a:rPr lang="en-US">
                <a:cs typeface="+mn-cs"/>
              </a:rPr>
              <a:t>Freq study, 1947, sounds with freq above or below 1900Hz thrown away…speech still intelligible…crucial info not confined to any frequency range.Consonants high freq, vowels low…so neither band is totally required.</a:t>
            </a:r>
          </a:p>
          <a:p>
            <a:pPr>
              <a:defRPr/>
            </a:pPr>
            <a:endParaRPr lang="en-US">
              <a:cs typeface="+mn-cs"/>
            </a:endParaRPr>
          </a:p>
          <a:p>
            <a:pPr>
              <a:defRPr/>
            </a:pPr>
            <a:r>
              <a:rPr lang="en-US">
                <a:cs typeface="+mn-cs"/>
              </a:rPr>
              <a:t>All freq, &gt;2126, &lt;2126, &lt;160</a:t>
            </a:r>
          </a:p>
          <a:p>
            <a:pPr>
              <a:defRPr/>
            </a:pPr>
            <a:endParaRPr lang="en-US">
              <a:cs typeface="+mn-cs"/>
            </a:endParaRPr>
          </a:p>
          <a:p>
            <a:pPr>
              <a:defRPr/>
            </a:pPr>
            <a:r>
              <a:rPr lang="en-US">
                <a:cs typeface="+mn-cs"/>
              </a:rPr>
              <a:t>We fill in the gaps when parts of word are missing…via anticipations and expectations…context</a:t>
            </a:r>
          </a:p>
          <a:p>
            <a:pPr>
              <a:defRPr/>
            </a:pPr>
            <a:endParaRPr lang="en-US">
              <a:cs typeface="+mn-cs"/>
            </a:endParaRPr>
          </a:p>
          <a:p>
            <a:pPr>
              <a:defRPr/>
            </a:pPr>
            <a:r>
              <a:rPr lang="en-US">
                <a:cs typeface="+mn-cs"/>
              </a:rPr>
              <a:t>Phonemic restoration effect…..study in 1970…</a:t>
            </a:r>
            <a:r>
              <a:rPr lang="ja-JP" altLang="en-US">
                <a:latin typeface="Arial"/>
                <a:cs typeface="+mn-cs"/>
              </a:rPr>
              <a:t>”</a:t>
            </a:r>
            <a:r>
              <a:rPr lang="en-US">
                <a:cs typeface="+mn-cs"/>
              </a:rPr>
              <a:t>It was found that the ()eel was on the orange</a:t>
            </a:r>
            <a:r>
              <a:rPr lang="ja-JP" altLang="en-US">
                <a:latin typeface="Arial"/>
                <a:cs typeface="+mn-cs"/>
              </a:rPr>
              <a:t>”</a:t>
            </a:r>
            <a:r>
              <a:rPr lang="en-US">
                <a:cs typeface="+mn-cs"/>
              </a:rPr>
              <a:t>…cough inserted at parens…</a:t>
            </a:r>
          </a:p>
          <a:p>
            <a:pPr>
              <a:defRPr/>
            </a:pPr>
            <a:r>
              <a:rPr lang="en-US">
                <a:cs typeface="+mn-cs"/>
              </a:rPr>
              <a:t>People said they heard </a:t>
            </a:r>
            <a:r>
              <a:rPr lang="ja-JP" altLang="en-US">
                <a:latin typeface="Arial"/>
                <a:cs typeface="+mn-cs"/>
              </a:rPr>
              <a:t>“</a:t>
            </a:r>
            <a:r>
              <a:rPr lang="en-US">
                <a:cs typeface="+mn-cs"/>
              </a:rPr>
              <a:t>p</a:t>
            </a:r>
            <a:r>
              <a:rPr lang="ja-JP" altLang="en-US">
                <a:latin typeface="Arial"/>
                <a:cs typeface="+mn-cs"/>
              </a:rPr>
              <a:t>”</a:t>
            </a:r>
            <a:r>
              <a:rPr lang="en-US">
                <a:cs typeface="+mn-cs"/>
              </a:rPr>
              <a:t> ….people had poor perception of when cough occurred…but this was not true for silence</a:t>
            </a:r>
          </a:p>
          <a:p>
            <a:pPr>
              <a:defRPr/>
            </a:pPr>
            <a:r>
              <a:rPr lang="en-US">
                <a:cs typeface="+mn-cs"/>
              </a:rPr>
              <a:t>Depending on sentence…also </a:t>
            </a:r>
            <a:r>
              <a:rPr lang="ja-JP" altLang="en-US">
                <a:latin typeface="Arial"/>
                <a:cs typeface="+mn-cs"/>
              </a:rPr>
              <a:t>“</a:t>
            </a:r>
            <a:r>
              <a:rPr lang="en-US">
                <a:cs typeface="+mn-cs"/>
              </a:rPr>
              <a:t>eel was on the shoe</a:t>
            </a:r>
            <a:r>
              <a:rPr lang="ja-JP" altLang="en-US">
                <a:latin typeface="Arial"/>
                <a:cs typeface="+mn-cs"/>
              </a:rPr>
              <a:t>”</a:t>
            </a:r>
            <a:r>
              <a:rPr lang="en-US">
                <a:cs typeface="+mn-cs"/>
              </a:rPr>
              <a:t>, the </a:t>
            </a:r>
            <a:r>
              <a:rPr lang="ja-JP" altLang="en-US">
                <a:latin typeface="Arial"/>
                <a:cs typeface="+mn-cs"/>
              </a:rPr>
              <a:t>“</a:t>
            </a:r>
            <a:r>
              <a:rPr lang="en-US">
                <a:cs typeface="+mn-cs"/>
              </a:rPr>
              <a:t>eel was on the axle</a:t>
            </a:r>
            <a:r>
              <a:rPr lang="ja-JP" altLang="en-US">
                <a:latin typeface="Arial"/>
                <a:cs typeface="+mn-cs"/>
              </a:rPr>
              <a:t>”</a:t>
            </a:r>
            <a:endParaRPr lang="en-US">
              <a:cs typeface="+mn-cs"/>
            </a:endParaRPr>
          </a:p>
          <a:p>
            <a:pPr>
              <a:defRPr/>
            </a:pPr>
            <a:endParaRPr lang="en-US">
              <a:cs typeface="+mn-cs"/>
            </a:endParaRPr>
          </a:p>
          <a:p>
            <a:pPr>
              <a:defRPr/>
            </a:pPr>
            <a:r>
              <a:rPr lang="en-US">
                <a:cs typeface="+mn-cs"/>
              </a:rPr>
              <a:t>http://www.acsu.buffalo.edu/~bmb/Courses/Old-Courses/PSY341-Fa2003/Exercises/Phon-rest/phon-rest.html</a:t>
            </a:r>
          </a:p>
          <a:p>
            <a:pPr>
              <a:defRPr/>
            </a:pPr>
            <a:endParaRPr lang="en-US">
              <a:cs typeface="+mn-cs"/>
            </a:endParaRPr>
          </a:p>
          <a:p>
            <a:pPr>
              <a:defRPr/>
            </a:pPr>
            <a:r>
              <a:rPr lang="en-US">
                <a:cs typeface="+mn-cs"/>
              </a:rPr>
              <a:t>Misunderstanding lyrics of songs..william safire, new york times….</a:t>
            </a:r>
            <a:r>
              <a:rPr lang="ja-JP" altLang="en-US">
                <a:latin typeface="Arial"/>
                <a:cs typeface="+mn-cs"/>
              </a:rPr>
              <a:t>”</a:t>
            </a:r>
            <a:r>
              <a:rPr lang="en-US">
                <a:cs typeface="+mn-cs"/>
              </a:rPr>
              <a:t>Gladly, the Cross I</a:t>
            </a:r>
            <a:r>
              <a:rPr lang="ja-JP" altLang="en-US">
                <a:latin typeface="Arial"/>
                <a:cs typeface="+mn-cs"/>
              </a:rPr>
              <a:t>’</a:t>
            </a:r>
            <a:r>
              <a:rPr lang="en-US">
                <a:cs typeface="+mn-cs"/>
              </a:rPr>
              <a:t>d Bear</a:t>
            </a:r>
            <a:r>
              <a:rPr lang="ja-JP" altLang="en-US">
                <a:latin typeface="Arial"/>
                <a:cs typeface="+mn-cs"/>
              </a:rPr>
              <a:t>”</a:t>
            </a:r>
            <a:r>
              <a:rPr lang="en-US">
                <a:cs typeface="+mn-cs"/>
              </a:rPr>
              <a:t>…</a:t>
            </a:r>
            <a:r>
              <a:rPr lang="ja-JP" altLang="en-US">
                <a:latin typeface="Arial"/>
                <a:cs typeface="+mn-cs"/>
              </a:rPr>
              <a:t>”</a:t>
            </a:r>
            <a:r>
              <a:rPr lang="en-US">
                <a:cs typeface="+mn-cs"/>
              </a:rPr>
              <a:t>Gladly, the cross-eyed bear</a:t>
            </a:r>
            <a:r>
              <a:rPr lang="ja-JP" altLang="en-US">
                <a:latin typeface="Arial"/>
                <a:cs typeface="+mn-cs"/>
              </a:rPr>
              <a:t>”</a:t>
            </a:r>
            <a:endParaRPr lang="en-US">
              <a:cs typeface="+mn-cs"/>
            </a:endParaRPr>
          </a:p>
          <a:p>
            <a:pPr>
              <a:defRPr/>
            </a:pPr>
            <a:endParaRPr lang="en-US">
              <a:cs typeface="+mn-cs"/>
            </a:endParaRPr>
          </a:p>
          <a:p>
            <a:pPr>
              <a:defRPr/>
            </a:pPr>
            <a:r>
              <a:rPr lang="en-US">
                <a:cs typeface="+mn-cs"/>
              </a:rPr>
              <a:t>Speech blanking..can test with a radio</a:t>
            </a:r>
          </a:p>
          <a:p>
            <a:pPr>
              <a:defRPr/>
            </a:pPr>
            <a:endParaRPr lang="en-US">
              <a:cs typeface="+mn-cs"/>
            </a:endParaRPr>
          </a:p>
          <a:p>
            <a:pPr>
              <a:defRPr/>
            </a:pPr>
            <a:endParaRPr lang="en-US">
              <a:cs typeface="+mn-cs"/>
            </a:endParaRPr>
          </a:p>
          <a:p>
            <a:pPr>
              <a:defRPr/>
            </a:pPr>
            <a:endParaRPr lang="en-US">
              <a:cs typeface="+mn-cs"/>
            </a:endParaRPr>
          </a:p>
        </p:txBody>
      </p:sp>
    </p:spTree>
    <p:extLst>
      <p:ext uri="{BB962C8B-B14F-4D97-AF65-F5344CB8AC3E}">
        <p14:creationId xmlns:p14="http://schemas.microsoft.com/office/powerpoint/2010/main" val="5846919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739F42C9-6749-EB40-9E15-8C5F974C3C6A}" type="slidenum">
              <a:rPr lang="en-US"/>
              <a:pPr>
                <a:defRPr/>
              </a:pPr>
              <a:t>38</a:t>
            </a:fld>
            <a:endParaRPr lang="en-US"/>
          </a:p>
        </p:txBody>
      </p:sp>
      <p:sp>
        <p:nvSpPr>
          <p:cNvPr id="32870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28707" name="Rectangle 3"/>
          <p:cNvSpPr>
            <a:spLocks noGrp="1" noChangeArrowheads="1"/>
          </p:cNvSpPr>
          <p:nvPr>
            <p:ph type="body" idx="1"/>
          </p:nvPr>
        </p:nvSpPr>
        <p:spPr/>
        <p:txBody>
          <a:bodyPr/>
          <a:lstStyle/>
          <a:p>
            <a:pPr>
              <a:defRPr/>
            </a:pPr>
            <a:r>
              <a:rPr lang="en-US">
                <a:cs typeface="+mn-cs"/>
              </a:rPr>
              <a:t>Freq study, 1947, sounds with freq above or below 1900Hz thrown away…speech still intelligible…crucial info not confined to any frequency range.Consonants high freq, vowels low…so neither band is totally required.</a:t>
            </a:r>
          </a:p>
          <a:p>
            <a:pPr>
              <a:defRPr/>
            </a:pPr>
            <a:endParaRPr lang="en-US">
              <a:cs typeface="+mn-cs"/>
            </a:endParaRPr>
          </a:p>
          <a:p>
            <a:pPr>
              <a:defRPr/>
            </a:pPr>
            <a:r>
              <a:rPr lang="en-US">
                <a:cs typeface="+mn-cs"/>
              </a:rPr>
              <a:t>All freq, &gt;2126, &lt;2126, &lt;160</a:t>
            </a:r>
          </a:p>
          <a:p>
            <a:pPr>
              <a:defRPr/>
            </a:pPr>
            <a:endParaRPr lang="en-US">
              <a:cs typeface="+mn-cs"/>
            </a:endParaRPr>
          </a:p>
          <a:p>
            <a:pPr>
              <a:defRPr/>
            </a:pPr>
            <a:r>
              <a:rPr lang="en-US">
                <a:cs typeface="+mn-cs"/>
              </a:rPr>
              <a:t>We fill in the gaps when parts of word are missing…via anticipations and expectations…context</a:t>
            </a:r>
          </a:p>
          <a:p>
            <a:pPr>
              <a:defRPr/>
            </a:pPr>
            <a:endParaRPr lang="en-US">
              <a:cs typeface="+mn-cs"/>
            </a:endParaRPr>
          </a:p>
          <a:p>
            <a:pPr>
              <a:defRPr/>
            </a:pPr>
            <a:r>
              <a:rPr lang="en-US">
                <a:cs typeface="+mn-cs"/>
              </a:rPr>
              <a:t>Phonemic restoration effect…..study in 1970…</a:t>
            </a:r>
            <a:r>
              <a:rPr lang="ja-JP" altLang="en-US">
                <a:latin typeface="Arial"/>
                <a:cs typeface="+mn-cs"/>
              </a:rPr>
              <a:t>”</a:t>
            </a:r>
            <a:r>
              <a:rPr lang="en-US">
                <a:cs typeface="+mn-cs"/>
              </a:rPr>
              <a:t>It was found that the ()eel was on the orange</a:t>
            </a:r>
            <a:r>
              <a:rPr lang="ja-JP" altLang="en-US">
                <a:latin typeface="Arial"/>
                <a:cs typeface="+mn-cs"/>
              </a:rPr>
              <a:t>”</a:t>
            </a:r>
            <a:r>
              <a:rPr lang="en-US">
                <a:cs typeface="+mn-cs"/>
              </a:rPr>
              <a:t>…cough inserted at parens…</a:t>
            </a:r>
          </a:p>
          <a:p>
            <a:pPr>
              <a:defRPr/>
            </a:pPr>
            <a:r>
              <a:rPr lang="en-US">
                <a:cs typeface="+mn-cs"/>
              </a:rPr>
              <a:t>People said they heard </a:t>
            </a:r>
            <a:r>
              <a:rPr lang="ja-JP" altLang="en-US">
                <a:latin typeface="Arial"/>
                <a:cs typeface="+mn-cs"/>
              </a:rPr>
              <a:t>“</a:t>
            </a:r>
            <a:r>
              <a:rPr lang="en-US">
                <a:cs typeface="+mn-cs"/>
              </a:rPr>
              <a:t>p</a:t>
            </a:r>
            <a:r>
              <a:rPr lang="ja-JP" altLang="en-US">
                <a:latin typeface="Arial"/>
                <a:cs typeface="+mn-cs"/>
              </a:rPr>
              <a:t>”</a:t>
            </a:r>
            <a:r>
              <a:rPr lang="en-US">
                <a:cs typeface="+mn-cs"/>
              </a:rPr>
              <a:t> ….people had poor perception of when cough occurred…but this was not true for silence</a:t>
            </a:r>
          </a:p>
          <a:p>
            <a:pPr>
              <a:defRPr/>
            </a:pPr>
            <a:r>
              <a:rPr lang="en-US">
                <a:cs typeface="+mn-cs"/>
              </a:rPr>
              <a:t>Depending on sentence…also </a:t>
            </a:r>
            <a:r>
              <a:rPr lang="ja-JP" altLang="en-US">
                <a:latin typeface="Arial"/>
                <a:cs typeface="+mn-cs"/>
              </a:rPr>
              <a:t>“</a:t>
            </a:r>
            <a:r>
              <a:rPr lang="en-US">
                <a:cs typeface="+mn-cs"/>
              </a:rPr>
              <a:t>eel was on the shoe</a:t>
            </a:r>
            <a:r>
              <a:rPr lang="ja-JP" altLang="en-US">
                <a:latin typeface="Arial"/>
                <a:cs typeface="+mn-cs"/>
              </a:rPr>
              <a:t>”</a:t>
            </a:r>
            <a:r>
              <a:rPr lang="en-US">
                <a:cs typeface="+mn-cs"/>
              </a:rPr>
              <a:t>, the </a:t>
            </a:r>
            <a:r>
              <a:rPr lang="ja-JP" altLang="en-US">
                <a:latin typeface="Arial"/>
                <a:cs typeface="+mn-cs"/>
              </a:rPr>
              <a:t>“</a:t>
            </a:r>
            <a:r>
              <a:rPr lang="en-US">
                <a:cs typeface="+mn-cs"/>
              </a:rPr>
              <a:t>eel was on the axle</a:t>
            </a:r>
            <a:r>
              <a:rPr lang="ja-JP" altLang="en-US">
                <a:latin typeface="Arial"/>
                <a:cs typeface="+mn-cs"/>
              </a:rPr>
              <a:t>”</a:t>
            </a:r>
            <a:endParaRPr lang="en-US">
              <a:cs typeface="+mn-cs"/>
            </a:endParaRPr>
          </a:p>
          <a:p>
            <a:pPr>
              <a:defRPr/>
            </a:pPr>
            <a:endParaRPr lang="en-US">
              <a:cs typeface="+mn-cs"/>
            </a:endParaRPr>
          </a:p>
          <a:p>
            <a:pPr>
              <a:defRPr/>
            </a:pPr>
            <a:r>
              <a:rPr lang="en-US">
                <a:cs typeface="+mn-cs"/>
              </a:rPr>
              <a:t>Example of speech interface for HCI class</a:t>
            </a:r>
          </a:p>
          <a:p>
            <a:pPr>
              <a:defRPr/>
            </a:pPr>
            <a:endParaRPr lang="en-US">
              <a:cs typeface="+mn-cs"/>
            </a:endParaRPr>
          </a:p>
          <a:p>
            <a:pPr>
              <a:defRPr/>
            </a:pPr>
            <a:r>
              <a:rPr lang="en-US">
                <a:cs typeface="+mn-cs"/>
              </a:rPr>
              <a:t>Misunderstanding lyrics of songs..william safire, new york times….</a:t>
            </a:r>
            <a:r>
              <a:rPr lang="ja-JP" altLang="en-US">
                <a:latin typeface="Arial"/>
                <a:cs typeface="+mn-cs"/>
              </a:rPr>
              <a:t>”</a:t>
            </a:r>
            <a:r>
              <a:rPr lang="en-US">
                <a:cs typeface="+mn-cs"/>
              </a:rPr>
              <a:t>Gladly, the Cross I</a:t>
            </a:r>
            <a:r>
              <a:rPr lang="ja-JP" altLang="en-US">
                <a:latin typeface="Arial"/>
                <a:cs typeface="+mn-cs"/>
              </a:rPr>
              <a:t>’</a:t>
            </a:r>
            <a:r>
              <a:rPr lang="en-US">
                <a:cs typeface="+mn-cs"/>
              </a:rPr>
              <a:t>d Bear</a:t>
            </a:r>
            <a:r>
              <a:rPr lang="ja-JP" altLang="en-US">
                <a:latin typeface="Arial"/>
                <a:cs typeface="+mn-cs"/>
              </a:rPr>
              <a:t>”</a:t>
            </a:r>
            <a:r>
              <a:rPr lang="en-US">
                <a:cs typeface="+mn-cs"/>
              </a:rPr>
              <a:t>…</a:t>
            </a:r>
            <a:r>
              <a:rPr lang="ja-JP" altLang="en-US">
                <a:latin typeface="Arial"/>
                <a:cs typeface="+mn-cs"/>
              </a:rPr>
              <a:t>”</a:t>
            </a:r>
            <a:r>
              <a:rPr lang="en-US">
                <a:cs typeface="+mn-cs"/>
              </a:rPr>
              <a:t>Gladly, the cross-eyed bear</a:t>
            </a:r>
            <a:r>
              <a:rPr lang="ja-JP" altLang="en-US">
                <a:latin typeface="Arial"/>
                <a:cs typeface="+mn-cs"/>
              </a:rPr>
              <a:t>”</a:t>
            </a:r>
            <a:endParaRPr lang="en-US">
              <a:cs typeface="+mn-cs"/>
            </a:endParaRPr>
          </a:p>
          <a:p>
            <a:pPr>
              <a:defRPr/>
            </a:pPr>
            <a:endParaRPr lang="en-US">
              <a:cs typeface="+mn-cs"/>
            </a:endParaRPr>
          </a:p>
          <a:p>
            <a:pPr>
              <a:defRPr/>
            </a:pPr>
            <a:r>
              <a:rPr lang="en-US">
                <a:cs typeface="+mn-cs"/>
              </a:rPr>
              <a:t>Speech blanking..can test with a radio</a:t>
            </a:r>
          </a:p>
          <a:p>
            <a:pPr>
              <a:defRPr/>
            </a:pPr>
            <a:endParaRPr lang="en-US">
              <a:cs typeface="+mn-cs"/>
            </a:endParaRPr>
          </a:p>
          <a:p>
            <a:pPr>
              <a:defRPr/>
            </a:pPr>
            <a:endParaRPr lang="en-US">
              <a:cs typeface="+mn-cs"/>
            </a:endParaRPr>
          </a:p>
          <a:p>
            <a:pPr>
              <a:defRPr/>
            </a:pPr>
            <a:endParaRPr lang="en-US">
              <a:cs typeface="+mn-cs"/>
            </a:endParaRPr>
          </a:p>
        </p:txBody>
      </p:sp>
    </p:spTree>
    <p:extLst>
      <p:ext uri="{BB962C8B-B14F-4D97-AF65-F5344CB8AC3E}">
        <p14:creationId xmlns:p14="http://schemas.microsoft.com/office/powerpoint/2010/main" val="321324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0C2BF8AE-F634-8945-82BC-40EDE47B9B20}" type="slidenum">
              <a:rPr lang="en-US"/>
              <a:pPr>
                <a:defRPr/>
              </a:pPr>
              <a:t>39</a:t>
            </a:fld>
            <a:endParaRPr lang="en-US"/>
          </a:p>
        </p:txBody>
      </p:sp>
      <p:sp>
        <p:nvSpPr>
          <p:cNvPr id="26214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62147" name="Rectangle 3"/>
          <p:cNvSpPr>
            <a:spLocks noGrp="1" noChangeArrowheads="1"/>
          </p:cNvSpPr>
          <p:nvPr>
            <p:ph type="body" idx="1"/>
          </p:nvPr>
        </p:nvSpPr>
        <p:spPr/>
        <p:txBody>
          <a:bodyPr/>
          <a:lstStyle/>
          <a:p>
            <a:pPr>
              <a:defRPr/>
            </a:pPr>
            <a:r>
              <a:rPr lang="en-US" dirty="0">
                <a:cs typeface="+mn-cs"/>
              </a:rPr>
              <a:t>People could lip read </a:t>
            </a:r>
            <a:r>
              <a:rPr lang="en-US" dirty="0" err="1">
                <a:cs typeface="+mn-cs"/>
              </a:rPr>
              <a:t>ga</a:t>
            </a:r>
            <a:r>
              <a:rPr lang="en-US" dirty="0">
                <a:cs typeface="+mn-cs"/>
              </a:rPr>
              <a:t> </a:t>
            </a:r>
            <a:r>
              <a:rPr lang="en-US" dirty="0" err="1">
                <a:cs typeface="+mn-cs"/>
              </a:rPr>
              <a:t>ga</a:t>
            </a:r>
            <a:r>
              <a:rPr lang="en-US" dirty="0">
                <a:cs typeface="+mn-cs"/>
              </a:rPr>
              <a:t> reasonably accurately…</a:t>
            </a:r>
          </a:p>
          <a:p>
            <a:pPr lvl="3">
              <a:defRPr/>
            </a:pPr>
            <a:r>
              <a:rPr lang="en-US" dirty="0"/>
              <a:t>Video of woman saying </a:t>
            </a:r>
            <a:r>
              <a:rPr lang="ja-JP" altLang="en-US" dirty="0">
                <a:latin typeface="Arial"/>
              </a:rPr>
              <a:t>“</a:t>
            </a:r>
            <a:r>
              <a:rPr lang="en-US" dirty="0" err="1"/>
              <a:t>ba</a:t>
            </a:r>
            <a:r>
              <a:rPr lang="en-US" dirty="0"/>
              <a:t> </a:t>
            </a:r>
            <a:r>
              <a:rPr lang="en-US" dirty="0" err="1"/>
              <a:t>ba</a:t>
            </a:r>
            <a:r>
              <a:rPr lang="ja-JP" altLang="en-US" dirty="0">
                <a:latin typeface="Arial"/>
              </a:rPr>
              <a:t>”</a:t>
            </a:r>
            <a:r>
              <a:rPr lang="en-US" dirty="0"/>
              <a:t>, audio track of woman saying  </a:t>
            </a:r>
            <a:r>
              <a:rPr lang="ja-JP" altLang="en-US" dirty="0">
                <a:latin typeface="Arial"/>
              </a:rPr>
              <a:t>“</a:t>
            </a:r>
            <a:r>
              <a:rPr lang="en-US" dirty="0" err="1"/>
              <a:t>ga</a:t>
            </a:r>
            <a:r>
              <a:rPr lang="en-US" dirty="0"/>
              <a:t> </a:t>
            </a:r>
            <a:r>
              <a:rPr lang="en-US" dirty="0" err="1"/>
              <a:t>ga</a:t>
            </a:r>
            <a:r>
              <a:rPr lang="ja-JP" altLang="en-US" dirty="0">
                <a:latin typeface="Arial"/>
              </a:rPr>
              <a:t>”</a:t>
            </a:r>
            <a:r>
              <a:rPr lang="en-US" dirty="0"/>
              <a:t>. </a:t>
            </a:r>
          </a:p>
          <a:p>
            <a:pPr lvl="4">
              <a:defRPr/>
            </a:pPr>
            <a:r>
              <a:rPr lang="en-US" dirty="0"/>
              <a:t>Could be identified by subjects when just video or just audio displayed</a:t>
            </a:r>
          </a:p>
          <a:p>
            <a:pPr lvl="4">
              <a:defRPr/>
            </a:pPr>
            <a:r>
              <a:rPr lang="en-US" dirty="0"/>
              <a:t>But when heard together subjects heard </a:t>
            </a:r>
            <a:r>
              <a:rPr lang="ja-JP" altLang="en-US" dirty="0">
                <a:latin typeface="Arial"/>
              </a:rPr>
              <a:t>“</a:t>
            </a:r>
            <a:r>
              <a:rPr lang="en-US" dirty="0"/>
              <a:t>da da</a:t>
            </a:r>
            <a:r>
              <a:rPr lang="ja-JP" altLang="en-US" dirty="0">
                <a:latin typeface="Arial"/>
              </a:rPr>
              <a:t>”</a:t>
            </a:r>
            <a:endParaRPr lang="en-US" dirty="0"/>
          </a:p>
          <a:p>
            <a:pPr lvl="3">
              <a:defRPr/>
            </a:pPr>
            <a:r>
              <a:rPr lang="en-US" sz="1400" dirty="0"/>
              <a:t>http://</a:t>
            </a:r>
            <a:r>
              <a:rPr lang="en-US" sz="1400" dirty="0" err="1"/>
              <a:t>www.media.uio.no</a:t>
            </a:r>
            <a:r>
              <a:rPr lang="en-US" sz="1400" dirty="0"/>
              <a:t>/</a:t>
            </a:r>
            <a:r>
              <a:rPr lang="en-US" sz="1400" dirty="0" err="1"/>
              <a:t>personer</a:t>
            </a:r>
            <a:r>
              <a:rPr lang="en-US" sz="1400" dirty="0"/>
              <a:t>/</a:t>
            </a:r>
            <a:r>
              <a:rPr lang="en-US" sz="1400" dirty="0" err="1"/>
              <a:t>arntm</a:t>
            </a:r>
            <a:r>
              <a:rPr lang="en-US" sz="1400" dirty="0"/>
              <a:t>/</a:t>
            </a:r>
            <a:r>
              <a:rPr lang="en-US" sz="1400" dirty="0" err="1"/>
              <a:t>McGurk_english.html</a:t>
            </a:r>
            <a:r>
              <a:rPr lang="en-US" sz="1400" dirty="0"/>
              <a:t> </a:t>
            </a:r>
            <a:endParaRPr lang="en-US" dirty="0"/>
          </a:p>
          <a:p>
            <a:pPr>
              <a:defRPr/>
            </a:pPr>
            <a:r>
              <a:rPr lang="en-US" dirty="0">
                <a:cs typeface="+mn-cs"/>
              </a:rPr>
              <a:t> </a:t>
            </a:r>
          </a:p>
          <a:p>
            <a:pPr>
              <a:defRPr/>
            </a:pPr>
            <a:endParaRPr lang="en-US" dirty="0">
              <a:cs typeface="+mn-cs"/>
            </a:endParaRPr>
          </a:p>
          <a:p>
            <a:pPr>
              <a:defRPr/>
            </a:pPr>
            <a:r>
              <a:rPr lang="en-US" dirty="0">
                <a:cs typeface="+mn-cs"/>
              </a:rPr>
              <a:t>So heard a syllable that </a:t>
            </a:r>
            <a:r>
              <a:rPr lang="en-US" dirty="0" err="1">
                <a:cs typeface="+mn-cs"/>
              </a:rPr>
              <a:t>wasn</a:t>
            </a:r>
            <a:r>
              <a:rPr lang="ja-JP" altLang="en-US" dirty="0">
                <a:latin typeface="Arial"/>
                <a:cs typeface="+mn-cs"/>
              </a:rPr>
              <a:t>’</a:t>
            </a:r>
            <a:r>
              <a:rPr lang="en-US" dirty="0">
                <a:cs typeface="+mn-cs"/>
              </a:rPr>
              <a:t>t there…and also </a:t>
            </a:r>
            <a:r>
              <a:rPr lang="en-US" dirty="0" err="1">
                <a:cs typeface="+mn-cs"/>
              </a:rPr>
              <a:t>didn</a:t>
            </a:r>
            <a:r>
              <a:rPr lang="ja-JP" altLang="en-US" dirty="0">
                <a:latin typeface="Arial"/>
                <a:cs typeface="+mn-cs"/>
              </a:rPr>
              <a:t>’</a:t>
            </a:r>
            <a:r>
              <a:rPr lang="en-US" dirty="0">
                <a:cs typeface="+mn-cs"/>
              </a:rPr>
              <a:t>t notice that there was a disparity in video and audio</a:t>
            </a:r>
          </a:p>
        </p:txBody>
      </p:sp>
    </p:spTree>
    <p:extLst>
      <p:ext uri="{BB962C8B-B14F-4D97-AF65-F5344CB8AC3E}">
        <p14:creationId xmlns:p14="http://schemas.microsoft.com/office/powerpoint/2010/main" val="10317253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6E27B980-4760-7F45-88C2-DB11E5C80E26}" type="slidenum">
              <a:rPr lang="en-US"/>
              <a:pPr>
                <a:defRPr/>
              </a:pPr>
              <a:t>40</a:t>
            </a:fld>
            <a:endParaRPr lang="en-US"/>
          </a:p>
        </p:txBody>
      </p:sp>
      <p:sp>
        <p:nvSpPr>
          <p:cNvPr id="26419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64195" name="Rectangle 3"/>
          <p:cNvSpPr>
            <a:spLocks noGrp="1" noChangeArrowheads="1"/>
          </p:cNvSpPr>
          <p:nvPr>
            <p:ph type="body" idx="1"/>
          </p:nvPr>
        </p:nvSpPr>
        <p:spPr/>
        <p:txBody>
          <a:bodyPr/>
          <a:lstStyle/>
          <a:p>
            <a:pPr>
              <a:defRPr/>
            </a:pPr>
            <a:r>
              <a:rPr lang="en-US">
                <a:cs typeface="+mn-cs"/>
              </a:rPr>
              <a:t>Visuals obviously not necessary…blind people do just fine…but Good in noisy environments..especially when trying to differentiate speech signals</a:t>
            </a:r>
          </a:p>
        </p:txBody>
      </p:sp>
    </p:spTree>
    <p:extLst>
      <p:ext uri="{BB962C8B-B14F-4D97-AF65-F5344CB8AC3E}">
        <p14:creationId xmlns:p14="http://schemas.microsoft.com/office/powerpoint/2010/main" val="1425277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CE69D690-91DC-0149-AFCF-91FE07C2FCD1}" type="slidenum">
              <a:rPr lang="en-US"/>
              <a:pPr>
                <a:defRPr/>
              </a:pPr>
              <a:t>4</a:t>
            </a:fld>
            <a:endParaRPr lang="en-US"/>
          </a:p>
        </p:txBody>
      </p:sp>
      <p:sp>
        <p:nvSpPr>
          <p:cNvPr id="30413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04131" name="Rectangle 3"/>
          <p:cNvSpPr>
            <a:spLocks noGrp="1" noChangeArrowheads="1"/>
          </p:cNvSpPr>
          <p:nvPr>
            <p:ph type="body" idx="1"/>
          </p:nvPr>
        </p:nvSpPr>
        <p:spPr/>
        <p:txBody>
          <a:bodyPr/>
          <a:lstStyle/>
          <a:p>
            <a:pPr>
              <a:defRPr/>
            </a:pPr>
            <a:r>
              <a:rPr lang="ja-JP" altLang="en-US" dirty="0">
                <a:latin typeface="Arial"/>
                <a:cs typeface="+mn-cs"/>
                <a:sym typeface="Wingdings" charset="0"/>
              </a:rPr>
              <a:t>“</a:t>
            </a:r>
            <a:r>
              <a:rPr lang="en-US" dirty="0">
                <a:cs typeface="+mn-cs"/>
                <a:sym typeface="Wingdings" charset="0"/>
              </a:rPr>
              <a:t>Place theory</a:t>
            </a:r>
            <a:r>
              <a:rPr lang="ja-JP" altLang="en-US" dirty="0">
                <a:latin typeface="Arial"/>
                <a:cs typeface="+mn-cs"/>
                <a:sym typeface="Wingdings" charset="0"/>
              </a:rPr>
              <a:t>”</a:t>
            </a:r>
            <a:r>
              <a:rPr lang="en-US" dirty="0">
                <a:cs typeface="+mn-cs"/>
                <a:sym typeface="Wingdings" charset="0"/>
              </a:rPr>
              <a:t> theory</a:t>
            </a:r>
          </a:p>
          <a:p>
            <a:pPr>
              <a:defRPr/>
            </a:pPr>
            <a:r>
              <a:rPr lang="en-US" dirty="0">
                <a:cs typeface="+mn-cs"/>
                <a:sym typeface="Wingdings" charset="0"/>
              </a:rPr>
              <a:t>Different parts of the cochlea respond to different frequencies and intensities, high in front, low in back. Draw diagram with spiral and starting at 20,000 going to 60 inside…</a:t>
            </a:r>
            <a:r>
              <a:rPr lang="ja-JP" altLang="en-US" dirty="0">
                <a:latin typeface="Arial"/>
                <a:cs typeface="+mn-cs"/>
                <a:sym typeface="Wingdings" charset="0"/>
              </a:rPr>
              <a:t>”</a:t>
            </a:r>
            <a:r>
              <a:rPr lang="en-US" dirty="0" err="1">
                <a:cs typeface="+mn-cs"/>
                <a:sym typeface="Wingdings" charset="0"/>
              </a:rPr>
              <a:t>tonoptic</a:t>
            </a:r>
            <a:r>
              <a:rPr lang="en-US" dirty="0">
                <a:cs typeface="+mn-cs"/>
                <a:sym typeface="Wingdings" charset="0"/>
              </a:rPr>
              <a:t> organization</a:t>
            </a:r>
            <a:r>
              <a:rPr lang="ja-JP" altLang="en-US" dirty="0">
                <a:latin typeface="Arial"/>
                <a:cs typeface="+mn-cs"/>
                <a:sym typeface="Wingdings" charset="0"/>
              </a:rPr>
              <a:t>”</a:t>
            </a:r>
            <a:endParaRPr lang="en-US" dirty="0">
              <a:cs typeface="+mn-cs"/>
              <a:sym typeface="Wingdings" charset="0"/>
            </a:endParaRPr>
          </a:p>
          <a:p>
            <a:pPr>
              <a:defRPr/>
            </a:pPr>
            <a:endParaRPr lang="en-US" dirty="0">
              <a:cs typeface="+mn-cs"/>
              <a:sym typeface="Wingdings" charset="0"/>
            </a:endParaRPr>
          </a:p>
          <a:p>
            <a:pPr>
              <a:defRPr/>
            </a:pPr>
            <a:r>
              <a:rPr lang="ja-JP" altLang="en-US" dirty="0">
                <a:latin typeface="Arial"/>
                <a:cs typeface="+mn-cs"/>
                <a:sym typeface="Wingdings" charset="0"/>
              </a:rPr>
              <a:t>“</a:t>
            </a:r>
            <a:r>
              <a:rPr lang="en-US" dirty="0">
                <a:cs typeface="+mn-cs"/>
                <a:sym typeface="Wingdings" charset="0"/>
              </a:rPr>
              <a:t>Frequency Matching</a:t>
            </a:r>
            <a:r>
              <a:rPr lang="ja-JP" altLang="en-US" dirty="0">
                <a:latin typeface="Arial"/>
                <a:cs typeface="+mn-cs"/>
                <a:sym typeface="Wingdings" charset="0"/>
              </a:rPr>
              <a:t>”</a:t>
            </a:r>
            <a:r>
              <a:rPr lang="en-US" dirty="0">
                <a:cs typeface="+mn-cs"/>
                <a:sym typeface="Wingdings" charset="0"/>
              </a:rPr>
              <a:t> theory,</a:t>
            </a:r>
          </a:p>
          <a:p>
            <a:pPr>
              <a:defRPr/>
            </a:pPr>
            <a:r>
              <a:rPr lang="en-US" dirty="0">
                <a:cs typeface="+mn-cs"/>
                <a:sym typeface="Wingdings" charset="0"/>
              </a:rPr>
              <a:t>For low frequencies…frequency matching 250Hz, fibers firing at 250HZ…for higher </a:t>
            </a:r>
            <a:r>
              <a:rPr lang="en-US" dirty="0" err="1">
                <a:cs typeface="+mn-cs"/>
                <a:sym typeface="Wingdings" charset="0"/>
              </a:rPr>
              <a:t>freqs</a:t>
            </a:r>
            <a:r>
              <a:rPr lang="en-US" dirty="0">
                <a:cs typeface="+mn-cs"/>
                <a:sym typeface="Wingdings" charset="0"/>
              </a:rPr>
              <a:t> different neurons work together to encode</a:t>
            </a:r>
          </a:p>
          <a:p>
            <a:pPr>
              <a:defRPr/>
            </a:pPr>
            <a:r>
              <a:rPr lang="en-US" dirty="0" err="1">
                <a:cs typeface="+mn-cs"/>
                <a:sym typeface="Wingdings" charset="0"/>
              </a:rPr>
              <a:t>Freq</a:t>
            </a:r>
            <a:r>
              <a:rPr lang="en-US" dirty="0">
                <a:cs typeface="+mn-cs"/>
                <a:sym typeface="Wingdings" charset="0"/>
              </a:rPr>
              <a:t>…so while one neuron rests, the other fires, Volley principle</a:t>
            </a:r>
          </a:p>
          <a:p>
            <a:pPr>
              <a:defRPr/>
            </a:pPr>
            <a:endParaRPr lang="en-US" dirty="0">
              <a:cs typeface="+mn-cs"/>
              <a:sym typeface="Wingdings" charset="0"/>
            </a:endParaRPr>
          </a:p>
          <a:p>
            <a:pPr>
              <a:defRPr/>
            </a:pPr>
            <a:r>
              <a:rPr lang="en-US" dirty="0">
                <a:cs typeface="+mn-cs"/>
                <a:sym typeface="Wingdings" charset="0"/>
              </a:rPr>
              <a:t>http://</a:t>
            </a:r>
            <a:r>
              <a:rPr lang="en-US" dirty="0" err="1">
                <a:cs typeface="+mn-cs"/>
                <a:sym typeface="Wingdings" charset="0"/>
              </a:rPr>
              <a:t>www.silcom.com</a:t>
            </a:r>
            <a:r>
              <a:rPr lang="en-US" dirty="0">
                <a:cs typeface="+mn-cs"/>
                <a:sym typeface="Wingdings" charset="0"/>
              </a:rPr>
              <a:t>/~</a:t>
            </a:r>
            <a:r>
              <a:rPr lang="en-US" dirty="0" err="1">
                <a:cs typeface="+mn-cs"/>
                <a:sym typeface="Wingdings" charset="0"/>
              </a:rPr>
              <a:t>aludwig</a:t>
            </a:r>
            <a:r>
              <a:rPr lang="en-US" dirty="0">
                <a:cs typeface="+mn-cs"/>
                <a:sym typeface="Wingdings" charset="0"/>
              </a:rPr>
              <a:t>/</a:t>
            </a:r>
            <a:r>
              <a:rPr lang="en-US" dirty="0" err="1">
                <a:cs typeface="+mn-cs"/>
                <a:sym typeface="Wingdings" charset="0"/>
              </a:rPr>
              <a:t>EARS.htm</a:t>
            </a:r>
            <a:r>
              <a:rPr lang="en-US" dirty="0">
                <a:cs typeface="+mn-cs"/>
                <a:sym typeface="Wingdings" charset="0"/>
              </a:rPr>
              <a:t> </a:t>
            </a:r>
          </a:p>
          <a:p>
            <a:pPr>
              <a:defRPr/>
            </a:pPr>
            <a:endParaRPr lang="en-US" dirty="0">
              <a:cs typeface="+mn-cs"/>
              <a:sym typeface="Wingdings" charset="0"/>
            </a:endParaRPr>
          </a:p>
          <a:p>
            <a:pPr>
              <a:defRPr/>
            </a:pPr>
            <a:endParaRPr lang="en-US" dirty="0">
              <a:cs typeface="+mn-cs"/>
              <a:sym typeface="Wingdings" charset="0"/>
            </a:endParaRPr>
          </a:p>
          <a:p>
            <a:pPr>
              <a:defRPr/>
            </a:pPr>
            <a:r>
              <a:rPr lang="en-US" dirty="0">
                <a:cs typeface="+mn-cs"/>
                <a:sym typeface="Wingdings" charset="0"/>
              </a:rPr>
              <a:t>..and binary…so how to encode amplitude?</a:t>
            </a:r>
          </a:p>
          <a:p>
            <a:pPr>
              <a:defRPr/>
            </a:pPr>
            <a:endParaRPr lang="en-US" dirty="0">
              <a:cs typeface="+mn-cs"/>
              <a:sym typeface="Wingdings" charset="0"/>
            </a:endParaRPr>
          </a:p>
          <a:p>
            <a:pPr>
              <a:defRPr/>
            </a:pPr>
            <a:r>
              <a:rPr lang="en-US" dirty="0">
                <a:cs typeface="+mn-cs"/>
                <a:sym typeface="Wingdings" charset="0"/>
              </a:rPr>
              <a:t>For </a:t>
            </a:r>
            <a:r>
              <a:rPr lang="en-US" dirty="0" err="1">
                <a:cs typeface="+mn-cs"/>
                <a:sym typeface="Wingdings" charset="0"/>
              </a:rPr>
              <a:t>amplitude..increase</a:t>
            </a:r>
            <a:r>
              <a:rPr lang="en-US" dirty="0">
                <a:cs typeface="+mn-cs"/>
                <a:sym typeface="Wingdings" charset="0"/>
              </a:rPr>
              <a:t> in amplitude increases the number of nerves firing…so more impulses at same frequency</a:t>
            </a:r>
          </a:p>
          <a:p>
            <a:pPr>
              <a:defRPr/>
            </a:pPr>
            <a:endParaRPr lang="en-US" dirty="0">
              <a:cs typeface="+mn-cs"/>
              <a:sym typeface="Wingdings" charset="0"/>
            </a:endParaRPr>
          </a:p>
          <a:p>
            <a:pPr>
              <a:defRPr/>
            </a:pPr>
            <a:endParaRPr lang="en-US" dirty="0">
              <a:cs typeface="+mn-cs"/>
            </a:endParaRPr>
          </a:p>
          <a:p>
            <a:pPr>
              <a:defRPr/>
            </a:pPr>
            <a:endParaRPr lang="en-US" dirty="0">
              <a:cs typeface="+mn-cs"/>
            </a:endParaRPr>
          </a:p>
          <a:p>
            <a:pPr>
              <a:defRPr/>
            </a:pPr>
            <a:endParaRPr lang="en-US" dirty="0">
              <a:cs typeface="+mn-cs"/>
            </a:endParaRPr>
          </a:p>
        </p:txBody>
      </p:sp>
    </p:spTree>
    <p:extLst>
      <p:ext uri="{BB962C8B-B14F-4D97-AF65-F5344CB8AC3E}">
        <p14:creationId xmlns:p14="http://schemas.microsoft.com/office/powerpoint/2010/main" val="5815000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0544B6D6-0CD5-2C4D-82C9-8F1CBFBD8764}" type="slidenum">
              <a:rPr lang="en-US"/>
              <a:pPr>
                <a:defRPr/>
              </a:pPr>
              <a:t>41</a:t>
            </a:fld>
            <a:endParaRPr lang="en-US"/>
          </a:p>
        </p:txBody>
      </p:sp>
      <p:sp>
        <p:nvSpPr>
          <p:cNvPr id="26624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66243" name="Rectangle 3"/>
          <p:cNvSpPr>
            <a:spLocks noGrp="1" noChangeArrowheads="1"/>
          </p:cNvSpPr>
          <p:nvPr>
            <p:ph type="body" idx="1"/>
          </p:nvPr>
        </p:nvSpPr>
        <p:spPr/>
        <p:txBody>
          <a:bodyPr/>
          <a:lstStyle/>
          <a:p>
            <a:pPr>
              <a:defRPr/>
            </a:pPr>
            <a:r>
              <a:rPr lang="en-US">
                <a:cs typeface="+mn-cs"/>
              </a:rPr>
              <a:t>Unitary…we hear a set of tones and recognize a melody or hear some phonemes and perceive speech or a single tone and localize it.</a:t>
            </a:r>
          </a:p>
          <a:p>
            <a:pPr>
              <a:defRPr/>
            </a:pPr>
            <a:endParaRPr lang="en-US">
              <a:cs typeface="+mn-cs"/>
            </a:endParaRPr>
          </a:p>
          <a:p>
            <a:pPr>
              <a:defRPr/>
            </a:pPr>
            <a:endParaRPr lang="en-US">
              <a:cs typeface="+mn-cs"/>
            </a:endParaRPr>
          </a:p>
        </p:txBody>
      </p:sp>
    </p:spTree>
    <p:extLst>
      <p:ext uri="{BB962C8B-B14F-4D97-AF65-F5344CB8AC3E}">
        <p14:creationId xmlns:p14="http://schemas.microsoft.com/office/powerpoint/2010/main" val="16028311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AA9FE76-DC7C-534E-8133-F9C833F6986A}" type="slidenum">
              <a:rPr lang="en-US"/>
              <a:pPr>
                <a:defRPr/>
              </a:pPr>
              <a:t>42</a:t>
            </a:fld>
            <a:endParaRPr lang="en-US"/>
          </a:p>
        </p:txBody>
      </p:sp>
      <p:sp>
        <p:nvSpPr>
          <p:cNvPr id="2682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68291" name="Rectangle 3"/>
          <p:cNvSpPr>
            <a:spLocks noGrp="1" noChangeArrowheads="1"/>
          </p:cNvSpPr>
          <p:nvPr>
            <p:ph type="body" idx="1"/>
          </p:nvPr>
        </p:nvSpPr>
        <p:spPr/>
        <p:txBody>
          <a:bodyPr/>
          <a:lstStyle/>
          <a:p>
            <a:pPr>
              <a:defRPr/>
            </a:pPr>
            <a:r>
              <a:rPr lang="en-US">
                <a:cs typeface="+mn-cs"/>
              </a:rPr>
              <a:t>And these pitch and loudness values will be effected by the location they come from</a:t>
            </a:r>
          </a:p>
        </p:txBody>
      </p:sp>
    </p:spTree>
    <p:extLst>
      <p:ext uri="{BB962C8B-B14F-4D97-AF65-F5344CB8AC3E}">
        <p14:creationId xmlns:p14="http://schemas.microsoft.com/office/powerpoint/2010/main" val="7490936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http://</a:t>
            </a:r>
            <a:r>
              <a:rPr lang="en-US" sz="1200" dirty="0" err="1"/>
              <a:t>webpages.mcgill.ca</a:t>
            </a:r>
            <a:r>
              <a:rPr lang="en-US" sz="1200" dirty="0"/>
              <a:t>/staff/Group2/abregm1/web/downloadstoc.htm#01</a:t>
            </a:r>
          </a:p>
          <a:p>
            <a:endParaRPr lang="en-US" sz="1200" dirty="0"/>
          </a:p>
          <a:p>
            <a:r>
              <a:rPr lang="en-US" sz="1200" dirty="0"/>
              <a:t>20 seconds into audio file for demo</a:t>
            </a:r>
            <a:endParaRPr lang="en-US" dirty="0"/>
          </a:p>
        </p:txBody>
      </p:sp>
      <p:sp>
        <p:nvSpPr>
          <p:cNvPr id="4" name="Slide Number Placeholder 3"/>
          <p:cNvSpPr>
            <a:spLocks noGrp="1"/>
          </p:cNvSpPr>
          <p:nvPr>
            <p:ph type="sldNum" sz="quarter" idx="10"/>
          </p:nvPr>
        </p:nvSpPr>
        <p:spPr/>
        <p:txBody>
          <a:bodyPr/>
          <a:lstStyle/>
          <a:p>
            <a:pPr>
              <a:defRPr/>
            </a:pPr>
            <a:fld id="{612A8528-1A65-6F40-99D8-61E8EC6730FC}" type="slidenum">
              <a:rPr lang="en-US" smtClean="0"/>
              <a:pPr>
                <a:defRPr/>
              </a:pPr>
              <a:t>43</a:t>
            </a:fld>
            <a:endParaRPr lang="en-US"/>
          </a:p>
        </p:txBody>
      </p:sp>
    </p:spTree>
    <p:extLst>
      <p:ext uri="{BB962C8B-B14F-4D97-AF65-F5344CB8AC3E}">
        <p14:creationId xmlns:p14="http://schemas.microsoft.com/office/powerpoint/2010/main" val="704068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6473613F-5660-5444-B5EC-5018C365A27C}" type="slidenum">
              <a:rPr lang="en-US"/>
              <a:pPr>
                <a:defRPr/>
              </a:pPr>
              <a:t>5</a:t>
            </a:fld>
            <a:endParaRPr lang="en-US"/>
          </a:p>
        </p:txBody>
      </p:sp>
      <p:sp>
        <p:nvSpPr>
          <p:cNvPr id="3072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07203" name="Rectangle 3"/>
          <p:cNvSpPr>
            <a:spLocks noGrp="1" noChangeArrowheads="1"/>
          </p:cNvSpPr>
          <p:nvPr>
            <p:ph type="body" idx="1"/>
          </p:nvPr>
        </p:nvSpPr>
        <p:spPr/>
        <p:txBody>
          <a:bodyPr/>
          <a:lstStyle/>
          <a:p>
            <a:pPr>
              <a:defRPr/>
            </a:pPr>
            <a:r>
              <a:rPr lang="ja-JP" altLang="en-US" dirty="0">
                <a:latin typeface="Arial"/>
                <a:cs typeface="+mn-cs"/>
                <a:sym typeface="Wingdings" charset="0"/>
              </a:rPr>
              <a:t>“</a:t>
            </a:r>
            <a:r>
              <a:rPr lang="en-US" dirty="0">
                <a:cs typeface="+mn-cs"/>
                <a:sym typeface="Wingdings" charset="0"/>
              </a:rPr>
              <a:t>Frequency Matching</a:t>
            </a:r>
            <a:r>
              <a:rPr lang="ja-JP" altLang="en-US" dirty="0">
                <a:latin typeface="Arial"/>
                <a:cs typeface="+mn-cs"/>
                <a:sym typeface="Wingdings" charset="0"/>
              </a:rPr>
              <a:t>”</a:t>
            </a:r>
            <a:r>
              <a:rPr lang="en-US" dirty="0">
                <a:cs typeface="+mn-cs"/>
                <a:sym typeface="Wingdings" charset="0"/>
              </a:rPr>
              <a:t> theory,</a:t>
            </a:r>
          </a:p>
          <a:p>
            <a:pPr>
              <a:defRPr/>
            </a:pPr>
            <a:r>
              <a:rPr lang="en-US" dirty="0">
                <a:cs typeface="+mn-cs"/>
                <a:sym typeface="Wingdings" charset="0"/>
              </a:rPr>
              <a:t>For low frequencies…frequency matching 250Hz, fibers firing at 250HZ…for higher </a:t>
            </a:r>
            <a:r>
              <a:rPr lang="en-US" dirty="0" err="1">
                <a:cs typeface="+mn-cs"/>
                <a:sym typeface="Wingdings" charset="0"/>
              </a:rPr>
              <a:t>freqs</a:t>
            </a:r>
            <a:r>
              <a:rPr lang="en-US" dirty="0">
                <a:cs typeface="+mn-cs"/>
                <a:sym typeface="Wingdings" charset="0"/>
              </a:rPr>
              <a:t> different neurons work together to encode</a:t>
            </a:r>
          </a:p>
          <a:p>
            <a:pPr>
              <a:defRPr/>
            </a:pPr>
            <a:r>
              <a:rPr lang="en-US" dirty="0" err="1">
                <a:cs typeface="+mn-cs"/>
                <a:sym typeface="Wingdings" charset="0"/>
              </a:rPr>
              <a:t>Freq</a:t>
            </a:r>
            <a:r>
              <a:rPr lang="en-US" dirty="0">
                <a:cs typeface="+mn-cs"/>
                <a:sym typeface="Wingdings" charset="0"/>
              </a:rPr>
              <a:t>…so while one neuron rests, the other fires, Volley principle.</a:t>
            </a:r>
          </a:p>
          <a:p>
            <a:pPr>
              <a:defRPr/>
            </a:pPr>
            <a:endParaRPr lang="en-US" dirty="0">
              <a:cs typeface="+mn-cs"/>
              <a:sym typeface="Wingdings" charset="0"/>
            </a:endParaRPr>
          </a:p>
          <a:p>
            <a:pPr>
              <a:defRPr/>
            </a:pPr>
            <a:r>
              <a:rPr lang="en-US" dirty="0">
                <a:cs typeface="+mn-cs"/>
                <a:sym typeface="Wingdings" charset="0"/>
              </a:rPr>
              <a:t>http://</a:t>
            </a:r>
            <a:r>
              <a:rPr lang="en-US" dirty="0" err="1">
                <a:cs typeface="+mn-cs"/>
                <a:sym typeface="Wingdings" charset="0"/>
              </a:rPr>
              <a:t>www.silcom.com</a:t>
            </a:r>
            <a:r>
              <a:rPr lang="en-US" dirty="0">
                <a:cs typeface="+mn-cs"/>
                <a:sym typeface="Wingdings" charset="0"/>
              </a:rPr>
              <a:t>/~</a:t>
            </a:r>
            <a:r>
              <a:rPr lang="en-US" dirty="0" err="1">
                <a:cs typeface="+mn-cs"/>
                <a:sym typeface="Wingdings" charset="0"/>
              </a:rPr>
              <a:t>aludwig</a:t>
            </a:r>
            <a:r>
              <a:rPr lang="en-US" dirty="0">
                <a:cs typeface="+mn-cs"/>
                <a:sym typeface="Wingdings" charset="0"/>
              </a:rPr>
              <a:t>/</a:t>
            </a:r>
            <a:r>
              <a:rPr lang="en-US" dirty="0" err="1">
                <a:cs typeface="+mn-cs"/>
                <a:sym typeface="Wingdings" charset="0"/>
              </a:rPr>
              <a:t>EARS.htm</a:t>
            </a:r>
            <a:r>
              <a:rPr lang="en-US" dirty="0">
                <a:cs typeface="+mn-cs"/>
                <a:sym typeface="Wingdings" charset="0"/>
              </a:rPr>
              <a:t> </a:t>
            </a:r>
          </a:p>
          <a:p>
            <a:pPr>
              <a:defRPr/>
            </a:pPr>
            <a:endParaRPr lang="en-US" dirty="0">
              <a:cs typeface="+mn-cs"/>
              <a:sym typeface="Wingdings" charset="0"/>
            </a:endParaRPr>
          </a:p>
          <a:p>
            <a:pPr>
              <a:defRPr/>
            </a:pPr>
            <a:endParaRPr lang="en-US" dirty="0">
              <a:cs typeface="+mn-cs"/>
              <a:sym typeface="Wingdings" charset="0"/>
            </a:endParaRPr>
          </a:p>
          <a:p>
            <a:pPr>
              <a:defRPr/>
            </a:pPr>
            <a:r>
              <a:rPr lang="en-US" dirty="0">
                <a:cs typeface="+mn-cs"/>
                <a:sym typeface="Wingdings" charset="0"/>
              </a:rPr>
              <a:t>..and binary…so how to encode amplitude?</a:t>
            </a:r>
          </a:p>
          <a:p>
            <a:pPr>
              <a:defRPr/>
            </a:pPr>
            <a:endParaRPr lang="en-US" dirty="0">
              <a:cs typeface="+mn-cs"/>
              <a:sym typeface="Wingdings" charset="0"/>
            </a:endParaRPr>
          </a:p>
          <a:p>
            <a:pPr>
              <a:defRPr/>
            </a:pPr>
            <a:r>
              <a:rPr lang="en-US" dirty="0">
                <a:cs typeface="+mn-cs"/>
                <a:sym typeface="Wingdings" charset="0"/>
              </a:rPr>
              <a:t>For </a:t>
            </a:r>
            <a:r>
              <a:rPr lang="en-US" dirty="0" err="1">
                <a:cs typeface="+mn-cs"/>
                <a:sym typeface="Wingdings" charset="0"/>
              </a:rPr>
              <a:t>amplitude..increase</a:t>
            </a:r>
            <a:r>
              <a:rPr lang="en-US" dirty="0">
                <a:cs typeface="+mn-cs"/>
                <a:sym typeface="Wingdings" charset="0"/>
              </a:rPr>
              <a:t> in amplitude increases the number of nerves firing…so more impulses at same frequency</a:t>
            </a:r>
          </a:p>
          <a:p>
            <a:pPr>
              <a:defRPr/>
            </a:pPr>
            <a:endParaRPr lang="en-US" dirty="0">
              <a:cs typeface="+mn-cs"/>
              <a:sym typeface="Wingdings" charset="0"/>
            </a:endParaRPr>
          </a:p>
          <a:p>
            <a:pPr>
              <a:defRPr/>
            </a:pPr>
            <a:endParaRPr lang="en-US" dirty="0">
              <a:cs typeface="+mn-cs"/>
            </a:endParaRPr>
          </a:p>
          <a:p>
            <a:pPr>
              <a:defRPr/>
            </a:pPr>
            <a:endParaRPr lang="en-US" dirty="0">
              <a:cs typeface="+mn-cs"/>
            </a:endParaRPr>
          </a:p>
          <a:p>
            <a:pPr>
              <a:defRPr/>
            </a:pPr>
            <a:endParaRPr lang="en-US" dirty="0">
              <a:cs typeface="+mn-cs"/>
            </a:endParaRPr>
          </a:p>
        </p:txBody>
      </p:sp>
    </p:spTree>
    <p:extLst>
      <p:ext uri="{BB962C8B-B14F-4D97-AF65-F5344CB8AC3E}">
        <p14:creationId xmlns:p14="http://schemas.microsoft.com/office/powerpoint/2010/main" val="72691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FF02F122-2966-AA46-AA74-AF597C71BEEB}" type="slidenum">
              <a:rPr lang="en-US"/>
              <a:pPr>
                <a:defRPr/>
              </a:pPr>
              <a:t>6</a:t>
            </a:fld>
            <a:endParaRPr lang="en-US"/>
          </a:p>
        </p:txBody>
      </p:sp>
      <p:sp>
        <p:nvSpPr>
          <p:cNvPr id="30925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09251" name="Rectangle 3"/>
          <p:cNvSpPr>
            <a:spLocks noGrp="1" noChangeArrowheads="1"/>
          </p:cNvSpPr>
          <p:nvPr>
            <p:ph type="body" idx="1"/>
          </p:nvPr>
        </p:nvSpPr>
        <p:spPr/>
        <p:txBody>
          <a:bodyPr/>
          <a:lstStyle/>
          <a:p>
            <a:pPr>
              <a:defRPr/>
            </a:pPr>
            <a:r>
              <a:rPr lang="en-US">
                <a:cs typeface="+mn-cs"/>
              </a:rPr>
              <a:t>In multi-channel cochlear implants, an electrode array is inserted in the cochlea so that different auditory nerve fibers can be stimulated at different places in the cochlea, thereby exploiting the place mechanism (Figure 3) for coding frequencies. Different electrodes are stimulated depending on the frequency of the signal. Electrodes near the base of the cochlea are stimulated with high frequency signals, while electrodes near the apex are stimulated with low frequency signals. Figure 3 is the X-ray image of cochlea that contains the intra-cochlear electrode array. </a:t>
            </a:r>
          </a:p>
          <a:p>
            <a:pPr>
              <a:defRPr/>
            </a:pPr>
            <a:endParaRPr lang="en-US">
              <a:cs typeface="+mn-cs"/>
            </a:endParaRPr>
          </a:p>
          <a:p>
            <a:pPr>
              <a:defRPr/>
            </a:pPr>
            <a:r>
              <a:rPr lang="en-US">
                <a:cs typeface="+mn-cs"/>
              </a:rPr>
              <a:t>The signal processor is responsible for breaking the input signal into different frequency bands or channels and delivering the filtered signals to the appropriate electrodes. The main function of the signal processor is to decompose the input signal into its frequency components, much like a healthy cochlea analyzes the input signal into its frequency components. The designers of cochlear prosthesis are faced with the challenge of developing signal processing techniques that mimic the function of a healthy cochlea. </a:t>
            </a:r>
          </a:p>
          <a:p>
            <a:pPr>
              <a:defRPr/>
            </a:pPr>
            <a:r>
              <a:rPr lang="en-US">
                <a:cs typeface="+mn-cs"/>
              </a:rPr>
              <a:t>The cochlear implant is based on the idea that there are enough auditory nerve fibers left for stimulation in the vicinity of the electrodes. Once the nerve fibers are stimulated, they fire and propagate neural impulses to the brain through the auditory nerves. The brain interprets them as sounds. The perceived loudness of the sound may depend on the number of nerve fibers activated and their rates of firing. If a large number of nerve fibers is activated, then the sound is perceived as loud. Likewise, if a small number of nerve fibers is activated, then the sound is perceived as soft. </a:t>
            </a:r>
          </a:p>
          <a:p>
            <a:pPr>
              <a:defRPr/>
            </a:pPr>
            <a:r>
              <a:rPr lang="en-US">
                <a:cs typeface="+mn-cs"/>
              </a:rPr>
              <a:t>The number of fibers activated is a function of the amplitude of the stimulus current. The loudness of the sound can therefore be controlled by varying the amplitude of the stimulus current. The pitch on the other hand is related to the place in the cochlea that is being stimulated. Low pitch sensations are elicited when electrodes near the apex are stimulated, while high pitch sensations are elicited when electrodes near the base are stimulated. In summary, the implant can effectively transmit information to the brain about the loudness of the sound, which is a function of the amplitude of the stimulus current, and the pitch, which is a function of the place in the cochlea being stimulated. </a:t>
            </a:r>
          </a:p>
          <a:p>
            <a:pPr>
              <a:defRPr/>
            </a:pPr>
            <a:endParaRPr lang="en-US">
              <a:cs typeface="+mn-cs"/>
            </a:endParaRPr>
          </a:p>
          <a:p>
            <a:pPr>
              <a:defRPr/>
            </a:pPr>
            <a:r>
              <a:rPr lang="en-US">
                <a:cs typeface="+mn-cs"/>
              </a:rPr>
              <a:t>http://helios.snu.ac.kr/sub_02_02-eng.html </a:t>
            </a:r>
          </a:p>
          <a:p>
            <a:pPr>
              <a:defRPr/>
            </a:pPr>
            <a:endParaRPr lang="en-US">
              <a:cs typeface="+mn-cs"/>
            </a:endParaRPr>
          </a:p>
          <a:p>
            <a:pPr>
              <a:defRPr/>
            </a:pPr>
            <a:endParaRPr lang="en-US">
              <a:cs typeface="+mn-cs"/>
            </a:endParaRPr>
          </a:p>
        </p:txBody>
      </p:sp>
    </p:spTree>
    <p:extLst>
      <p:ext uri="{BB962C8B-B14F-4D97-AF65-F5344CB8AC3E}">
        <p14:creationId xmlns:p14="http://schemas.microsoft.com/office/powerpoint/2010/main" val="1953900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616D99EB-9618-D84B-9A4F-83F8218379AD}" type="slidenum">
              <a:rPr lang="en-US"/>
              <a:pPr>
                <a:defRPr/>
              </a:pPr>
              <a:t>7</a:t>
            </a:fld>
            <a:endParaRPr lang="en-US"/>
          </a:p>
        </p:txBody>
      </p:sp>
      <p:sp>
        <p:nvSpPr>
          <p:cNvPr id="21094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10947" name="Rectangle 3"/>
          <p:cNvSpPr>
            <a:spLocks noGrp="1" noChangeArrowheads="1"/>
          </p:cNvSpPr>
          <p:nvPr>
            <p:ph type="body" idx="1"/>
          </p:nvPr>
        </p:nvSpPr>
        <p:spPr/>
        <p:txBody>
          <a:bodyPr/>
          <a:lstStyle/>
          <a:p>
            <a:pPr>
              <a:defRPr/>
            </a:pPr>
            <a:endParaRPr lang="en-US">
              <a:cs typeface="+mn-cs"/>
            </a:endParaRPr>
          </a:p>
        </p:txBody>
      </p:sp>
    </p:spTree>
    <p:extLst>
      <p:ext uri="{BB962C8B-B14F-4D97-AF65-F5344CB8AC3E}">
        <p14:creationId xmlns:p14="http://schemas.microsoft.com/office/powerpoint/2010/main" val="2031727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10971A9-7AE9-454C-95D3-CF86288596C6}" type="slidenum">
              <a:rPr lang="en-US"/>
              <a:pPr>
                <a:defRPr/>
              </a:pPr>
              <a:t>8</a:t>
            </a:fld>
            <a:endParaRPr lang="en-US"/>
          </a:p>
        </p:txBody>
      </p:sp>
      <p:sp>
        <p:nvSpPr>
          <p:cNvPr id="21299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12995" name="Rectangle 3"/>
          <p:cNvSpPr>
            <a:spLocks noGrp="1" noChangeArrowheads="1"/>
          </p:cNvSpPr>
          <p:nvPr>
            <p:ph type="body" idx="1"/>
          </p:nvPr>
        </p:nvSpPr>
        <p:spPr/>
        <p:txBody>
          <a:bodyPr/>
          <a:lstStyle/>
          <a:p>
            <a:pPr>
              <a:defRPr/>
            </a:pPr>
            <a:r>
              <a:rPr lang="en-US" dirty="0">
                <a:cs typeface="+mn-cs"/>
              </a:rPr>
              <a:t>Name for Alexander Graham Bell</a:t>
            </a:r>
          </a:p>
          <a:p>
            <a:pPr>
              <a:defRPr/>
            </a:pPr>
            <a:endParaRPr lang="en-US" dirty="0">
              <a:cs typeface="+mn-cs"/>
            </a:endParaRPr>
          </a:p>
          <a:p>
            <a:pPr>
              <a:defRPr/>
            </a:pPr>
            <a:r>
              <a:rPr lang="en-US" dirty="0">
                <a:cs typeface="+mn-cs"/>
              </a:rPr>
              <a:t>NB = number of decibels</a:t>
            </a:r>
          </a:p>
          <a:p>
            <a:pPr>
              <a:defRPr/>
            </a:pPr>
            <a:r>
              <a:rPr lang="en-US" dirty="0">
                <a:cs typeface="+mn-cs"/>
              </a:rPr>
              <a:t>PE = sound pressure to be expressed in decibels</a:t>
            </a:r>
          </a:p>
          <a:p>
            <a:pPr>
              <a:defRPr/>
            </a:pPr>
            <a:r>
              <a:rPr lang="en-US" dirty="0">
                <a:cs typeface="+mn-cs"/>
              </a:rPr>
              <a:t>PR = standard reference pressure, 0.0002 dynes/cm2, 10^ - 12 </a:t>
            </a:r>
          </a:p>
          <a:p>
            <a:pPr>
              <a:defRPr/>
            </a:pPr>
            <a:endParaRPr lang="en-US" dirty="0">
              <a:cs typeface="+mn-cs"/>
            </a:endParaRPr>
          </a:p>
        </p:txBody>
      </p:sp>
    </p:spTree>
    <p:extLst>
      <p:ext uri="{BB962C8B-B14F-4D97-AF65-F5344CB8AC3E}">
        <p14:creationId xmlns:p14="http://schemas.microsoft.com/office/powerpoint/2010/main" val="1114283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1C228AF3-9AEB-A045-B931-FF41494E48AD}" type="slidenum">
              <a:rPr lang="en-US"/>
              <a:pPr>
                <a:defRPr/>
              </a:pPr>
              <a:t>9</a:t>
            </a:fld>
            <a:endParaRPr lang="en-US"/>
          </a:p>
        </p:txBody>
      </p:sp>
      <p:sp>
        <p:nvSpPr>
          <p:cNvPr id="31129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11299" name="Rectangle 3"/>
          <p:cNvSpPr>
            <a:spLocks noGrp="1" noChangeArrowheads="1"/>
          </p:cNvSpPr>
          <p:nvPr>
            <p:ph type="body" idx="1"/>
          </p:nvPr>
        </p:nvSpPr>
        <p:spPr/>
        <p:txBody>
          <a:bodyPr/>
          <a:lstStyle/>
          <a:p>
            <a:pPr>
              <a:defRPr/>
            </a:pPr>
            <a:r>
              <a:rPr lang="en-US">
                <a:cs typeface="+mn-cs"/>
              </a:rPr>
              <a:t>Because the floor, ceiling, and even the door of an anechoic chamber must be kept as free as possible of reflective surfaces, the working area is a small stage suspended in the very center of the room, accessed by a long walkway. The walkway and stage included handrails because people inside the chamber frequently become disoriented. Although we are not normally conscious of it, the tiny reverberations from sounds hitting the walls, floor, and ceiling of ordinary rooms are picked up by the inner ear and used to enhance our sense of balance. Without these cues, it</a:t>
            </a:r>
            <a:r>
              <a:rPr lang="ja-JP" altLang="en-US">
                <a:latin typeface="Arial"/>
                <a:cs typeface="+mn-cs"/>
              </a:rPr>
              <a:t>’</a:t>
            </a:r>
            <a:r>
              <a:rPr lang="en-US">
                <a:cs typeface="+mn-cs"/>
              </a:rPr>
              <a:t>s harder to know which way is up. </a:t>
            </a:r>
          </a:p>
          <a:p>
            <a:pPr>
              <a:defRPr/>
            </a:pPr>
            <a:endParaRPr lang="en-US">
              <a:cs typeface="+mn-cs"/>
            </a:endParaRPr>
          </a:p>
          <a:p>
            <a:pPr>
              <a:defRPr/>
            </a:pPr>
            <a:endParaRPr lang="en-US">
              <a:cs typeface="+mn-cs"/>
            </a:endParaRPr>
          </a:p>
        </p:txBody>
      </p:sp>
    </p:spTree>
    <p:extLst>
      <p:ext uri="{BB962C8B-B14F-4D97-AF65-F5344CB8AC3E}">
        <p14:creationId xmlns:p14="http://schemas.microsoft.com/office/powerpoint/2010/main" val="170622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a:t>Click to edit Master title style</a:t>
            </a:r>
            <a:endParaRPr kumimoji="0" lang="en-US" dirty="0"/>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chemeClr val="bg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endParaRPr kumimoji="0" lang="en-US" dirty="0"/>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pPr>
              <a:defRPr/>
            </a:pPr>
            <a:endParaRPr lang="en-US"/>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pPr>
              <a:defRPr/>
            </a:pPr>
            <a:r>
              <a:rPr lang="en-US"/>
              <a:t>CS4590: Computer Audio - Spring 2015</a:t>
            </a:r>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pPr>
              <a:defRPr/>
            </a:pPr>
            <a:fld id="{53FDC7FE-E2C1-C942-9660-B78B875DDB07}" type="slidenum">
              <a:rPr lang="en-US" smtClean="0"/>
              <a:pPr>
                <a:defRPr/>
              </a:pPr>
              <a:t>‹#›</a:t>
            </a:fld>
            <a:endParaRPr lang="en-US"/>
          </a:p>
        </p:txBody>
      </p:sp>
    </p:spTree>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t>CS4590: Computer Audio - Spring 2015</a:t>
            </a:r>
          </a:p>
        </p:txBody>
      </p:sp>
      <p:sp>
        <p:nvSpPr>
          <p:cNvPr id="6" name="Slide Number Placeholder 5"/>
          <p:cNvSpPr>
            <a:spLocks noGrp="1"/>
          </p:cNvSpPr>
          <p:nvPr>
            <p:ph type="sldNum" sz="quarter" idx="12"/>
          </p:nvPr>
        </p:nvSpPr>
        <p:spPr/>
        <p:txBody>
          <a:bodyPr/>
          <a:lstStyle/>
          <a:p>
            <a:pPr>
              <a:defRPr/>
            </a:pPr>
            <a:fld id="{BF234055-C267-DD48-9D61-EF8D7D8520B1}" type="slidenum">
              <a:rPr lang="en-US" smtClean="0"/>
              <a:pPr>
                <a:defRPr/>
              </a:pPr>
              <a:t>‹#›</a:t>
            </a:fld>
            <a:endParaRPr lang="en-US"/>
          </a:p>
        </p:txBody>
      </p:sp>
    </p:spTree>
  </p:cSld>
  <p:clrMapOvr>
    <a:masterClrMapping/>
  </p:clrMapOvr>
  <p:transition>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pPr>
              <a:defRPr/>
            </a:pPr>
            <a:endParaRPr lang="en-US"/>
          </a:p>
        </p:txBody>
      </p:sp>
      <p:sp>
        <p:nvSpPr>
          <p:cNvPr id="5" name="Footer Placeholder 4"/>
          <p:cNvSpPr>
            <a:spLocks noGrp="1"/>
          </p:cNvSpPr>
          <p:nvPr>
            <p:ph type="ftr" sz="quarter" idx="11"/>
          </p:nvPr>
        </p:nvSpPr>
        <p:spPr>
          <a:xfrm>
            <a:off x="457201" y="6248207"/>
            <a:ext cx="5573483" cy="365125"/>
          </a:xfrm>
        </p:spPr>
        <p:txBody>
          <a:bodyPr/>
          <a:lstStyle/>
          <a:p>
            <a:pPr>
              <a:defRPr/>
            </a:pPr>
            <a:r>
              <a:rPr lang="en-US"/>
              <a:t>CS4590: Computer Audio - Spring 2015</a:t>
            </a:r>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pPr>
              <a:defRPr/>
            </a:pPr>
            <a:fld id="{27D1BCB6-5BE4-1F45-B77F-6607A1BAAE50}" type="slidenum">
              <a:rPr lang="en-US" smtClean="0"/>
              <a:pPr>
                <a:defRPr/>
              </a:pPr>
              <a:t>‹#›</a:t>
            </a:fld>
            <a:endParaRPr lang="en-US"/>
          </a:p>
        </p:txBody>
      </p:sp>
    </p:spTree>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p:spPr>
        <p:txBody>
          <a:bodyPr/>
          <a:lstStyle/>
          <a:p>
            <a:r>
              <a:rPr lang="en-US"/>
              <a:t>Click to edit Master title style</a:t>
            </a:r>
          </a:p>
        </p:txBody>
      </p:sp>
      <p:sp>
        <p:nvSpPr>
          <p:cNvPr id="3" name="Text Placeholder 2"/>
          <p:cNvSpPr>
            <a:spLocks noGrp="1"/>
          </p:cNvSpPr>
          <p:nvPr>
            <p:ph type="body" sz="half" idx="1"/>
          </p:nvPr>
        </p:nvSpPr>
        <p:spPr>
          <a:xfrm>
            <a:off x="457200" y="1719263"/>
            <a:ext cx="40386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19263"/>
            <a:ext cx="40386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a:t>CS4590: Computer Audio - Spring 2015</a:t>
            </a:r>
          </a:p>
        </p:txBody>
      </p:sp>
      <p:sp>
        <p:nvSpPr>
          <p:cNvPr id="7" name="Rectangle 7"/>
          <p:cNvSpPr>
            <a:spLocks noGrp="1" noChangeArrowheads="1"/>
          </p:cNvSpPr>
          <p:nvPr>
            <p:ph type="sldNum" sz="quarter" idx="12"/>
          </p:nvPr>
        </p:nvSpPr>
        <p:spPr>
          <a:ln/>
        </p:spPr>
        <p:txBody>
          <a:bodyPr/>
          <a:lstStyle>
            <a:lvl1pPr>
              <a:defRPr/>
            </a:lvl1pPr>
          </a:lstStyle>
          <a:p>
            <a:pPr>
              <a:defRPr/>
            </a:pPr>
            <a:fld id="{A14A3B86-CF8A-CA49-A3A8-F61C255C54C8}" type="slidenum">
              <a:rPr lang="en-US"/>
              <a:pPr>
                <a:defRPr/>
              </a:pPr>
              <a:t>‹#›</a:t>
            </a:fld>
            <a:endParaRPr lang="en-US"/>
          </a:p>
        </p:txBody>
      </p:sp>
    </p:spTree>
    <p:extLst>
      <p:ext uri="{BB962C8B-B14F-4D97-AF65-F5344CB8AC3E}">
        <p14:creationId xmlns:p14="http://schemas.microsoft.com/office/powerpoint/2010/main" val="3147499713"/>
      </p:ext>
    </p:extLst>
  </p:cSld>
  <p:clrMapOvr>
    <a:masterClrMapping/>
  </p:clrMapOvr>
  <p:transition>
    <p:fade thruBlk="1"/>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Media">
  <p:cSld name="Title, Text and Media Clip">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p:spPr>
        <p:txBody>
          <a:bodyPr/>
          <a:lstStyle/>
          <a:p>
            <a:r>
              <a:rPr lang="en-US"/>
              <a:t>Click to edit Master title style</a:t>
            </a:r>
          </a:p>
        </p:txBody>
      </p:sp>
      <p:sp>
        <p:nvSpPr>
          <p:cNvPr id="3" name="Text Placeholder 2"/>
          <p:cNvSpPr>
            <a:spLocks noGrp="1"/>
          </p:cNvSpPr>
          <p:nvPr>
            <p:ph type="body" sz="half" idx="1"/>
          </p:nvPr>
        </p:nvSpPr>
        <p:spPr>
          <a:xfrm>
            <a:off x="457200" y="1719263"/>
            <a:ext cx="40386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Media Placeholder 3"/>
          <p:cNvSpPr>
            <a:spLocks noGrp="1"/>
          </p:cNvSpPr>
          <p:nvPr>
            <p:ph type="media" sz="half" idx="2"/>
          </p:nvPr>
        </p:nvSpPr>
        <p:spPr>
          <a:xfrm>
            <a:off x="4648200" y="1719263"/>
            <a:ext cx="4038600" cy="4411662"/>
          </a:xfrm>
        </p:spPr>
        <p:txBody>
          <a:bodyPr/>
          <a:lstStyle/>
          <a:p>
            <a:pPr lvl="0"/>
            <a:endParaRPr lang="en-US" noProof="0"/>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a:t>CS4590: Computer Audio - Spring 2015</a:t>
            </a:r>
          </a:p>
        </p:txBody>
      </p:sp>
      <p:sp>
        <p:nvSpPr>
          <p:cNvPr id="7" name="Rectangle 7"/>
          <p:cNvSpPr>
            <a:spLocks noGrp="1" noChangeArrowheads="1"/>
          </p:cNvSpPr>
          <p:nvPr>
            <p:ph type="sldNum" sz="quarter" idx="12"/>
          </p:nvPr>
        </p:nvSpPr>
        <p:spPr>
          <a:ln/>
        </p:spPr>
        <p:txBody>
          <a:bodyPr/>
          <a:lstStyle>
            <a:lvl1pPr>
              <a:defRPr/>
            </a:lvl1pPr>
          </a:lstStyle>
          <a:p>
            <a:pPr>
              <a:defRPr/>
            </a:pPr>
            <a:fld id="{2C5813BC-86C7-2B44-AEB2-B42A41D2C748}" type="slidenum">
              <a:rPr lang="en-US"/>
              <a:pPr>
                <a:defRPr/>
              </a:pPr>
              <a:t>‹#›</a:t>
            </a:fld>
            <a:endParaRPr lang="en-US"/>
          </a:p>
        </p:txBody>
      </p:sp>
    </p:spTree>
    <p:extLst>
      <p:ext uri="{BB962C8B-B14F-4D97-AF65-F5344CB8AC3E}">
        <p14:creationId xmlns:p14="http://schemas.microsoft.com/office/powerpoint/2010/main" val="1415387546"/>
      </p:ext>
    </p:extLst>
  </p:cSld>
  <p:clrMapOvr>
    <a:masterClrMapping/>
  </p:clrMapOvr>
  <p:transition>
    <p:fade thruBlk="1"/>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p:spPr>
        <p:txBody>
          <a:bodyPr/>
          <a:lstStyle/>
          <a:p>
            <a:r>
              <a:rPr lang="en-US"/>
              <a:t>Click to edit Master title style</a:t>
            </a:r>
          </a:p>
        </p:txBody>
      </p:sp>
      <p:sp>
        <p:nvSpPr>
          <p:cNvPr id="3" name="Text Placeholder 2"/>
          <p:cNvSpPr>
            <a:spLocks noGrp="1"/>
          </p:cNvSpPr>
          <p:nvPr>
            <p:ph type="body" sz="half" idx="1"/>
          </p:nvPr>
        </p:nvSpPr>
        <p:spPr>
          <a:xfrm>
            <a:off x="457200" y="1719263"/>
            <a:ext cx="40386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719263"/>
            <a:ext cx="4038600" cy="21288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000500"/>
            <a:ext cx="4038600" cy="2130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a:spLocks noGrp="1" noChangeArrowheads="1"/>
          </p:cNvSpPr>
          <p:nvPr>
            <p:ph type="dt" sz="half" idx="10"/>
          </p:nvPr>
        </p:nvSpPr>
        <p:spPr>
          <a:ln/>
        </p:spPr>
        <p:txBody>
          <a:bodyPr/>
          <a:lstStyle>
            <a:lvl1pPr>
              <a:defRPr/>
            </a:lvl1pPr>
          </a:lstStyle>
          <a:p>
            <a:pPr>
              <a:defRPr/>
            </a:pPr>
            <a:endParaRPr lang="en-US"/>
          </a:p>
        </p:txBody>
      </p:sp>
      <p:sp>
        <p:nvSpPr>
          <p:cNvPr id="7" name="Rectangle 6"/>
          <p:cNvSpPr>
            <a:spLocks noGrp="1" noChangeArrowheads="1"/>
          </p:cNvSpPr>
          <p:nvPr>
            <p:ph type="ftr" sz="quarter" idx="11"/>
          </p:nvPr>
        </p:nvSpPr>
        <p:spPr>
          <a:ln/>
        </p:spPr>
        <p:txBody>
          <a:bodyPr/>
          <a:lstStyle>
            <a:lvl1pPr>
              <a:defRPr/>
            </a:lvl1pPr>
          </a:lstStyle>
          <a:p>
            <a:pPr>
              <a:defRPr/>
            </a:pPr>
            <a:r>
              <a:rPr lang="en-US"/>
              <a:t>CS4590: Computer Audio - Spring 2015</a:t>
            </a:r>
          </a:p>
        </p:txBody>
      </p:sp>
      <p:sp>
        <p:nvSpPr>
          <p:cNvPr id="8" name="Rectangle 7"/>
          <p:cNvSpPr>
            <a:spLocks noGrp="1" noChangeArrowheads="1"/>
          </p:cNvSpPr>
          <p:nvPr>
            <p:ph type="sldNum" sz="quarter" idx="12"/>
          </p:nvPr>
        </p:nvSpPr>
        <p:spPr>
          <a:ln/>
        </p:spPr>
        <p:txBody>
          <a:bodyPr/>
          <a:lstStyle>
            <a:lvl1pPr>
              <a:defRPr/>
            </a:lvl1pPr>
          </a:lstStyle>
          <a:p>
            <a:pPr>
              <a:defRPr/>
            </a:pPr>
            <a:fld id="{8E9A0D99-C118-1343-B506-A0EA3979891D}" type="slidenum">
              <a:rPr lang="en-US"/>
              <a:pPr>
                <a:defRPr/>
              </a:pPr>
              <a:t>‹#›</a:t>
            </a:fld>
            <a:endParaRPr lang="en-US"/>
          </a:p>
        </p:txBody>
      </p:sp>
    </p:spTree>
    <p:extLst>
      <p:ext uri="{BB962C8B-B14F-4D97-AF65-F5344CB8AC3E}">
        <p14:creationId xmlns:p14="http://schemas.microsoft.com/office/powerpoint/2010/main" val="1213364082"/>
      </p:ext>
    </p:extLst>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t>CS4590: Computer Audio - Spring 2015</a:t>
            </a:r>
          </a:p>
        </p:txBody>
      </p:sp>
      <p:sp>
        <p:nvSpPr>
          <p:cNvPr id="6" name="Slide Number Placeholder 5"/>
          <p:cNvSpPr>
            <a:spLocks noGrp="1"/>
          </p:cNvSpPr>
          <p:nvPr>
            <p:ph type="sldNum" sz="quarter" idx="12"/>
          </p:nvPr>
        </p:nvSpPr>
        <p:spPr/>
        <p:txBody>
          <a:bodyPr/>
          <a:lstStyle>
            <a:lvl1pPr>
              <a:defRPr>
                <a:solidFill>
                  <a:srgbClr val="FFFFFF"/>
                </a:solidFill>
              </a:defRPr>
            </a:lvl1pPr>
          </a:lstStyle>
          <a:p>
            <a:pPr>
              <a:defRPr/>
            </a:pPr>
            <a:fld id="{47B90B41-71FD-AC45-983D-C5A01BE6B8BA}" type="slidenum">
              <a:rPr lang="en-US" smtClean="0"/>
              <a:pPr>
                <a:defRPr/>
              </a:pPr>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chemeClr val="bg1"/>
                </a:solidFill>
              </a:defRPr>
            </a:lvl1pPr>
          </a:lstStyle>
          <a:p>
            <a:r>
              <a:rPr kumimoji="0" lang="en-US"/>
              <a:t>Click to edit Master title style</a:t>
            </a:r>
            <a:endParaRPr kumimoji="0" lang="en-US" dirty="0"/>
          </a:p>
        </p:txBody>
      </p:sp>
      <p:sp>
        <p:nvSpPr>
          <p:cNvPr id="12" name="Date Placeholder 11"/>
          <p:cNvSpPr>
            <a:spLocks noGrp="1"/>
          </p:cNvSpPr>
          <p:nvPr>
            <p:ph type="dt" sz="half" idx="10"/>
          </p:nvPr>
        </p:nvSpPr>
        <p:spPr/>
        <p:txBody>
          <a:bodyPr/>
          <a:lstStyle/>
          <a:p>
            <a:pPr>
              <a:defRPr/>
            </a:pPr>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pPr>
              <a:defRPr/>
            </a:pPr>
            <a:fld id="{3485198E-CCB9-864D-B335-CB31A8D6D8C1}" type="slidenum">
              <a:rPr lang="en-US" smtClean="0"/>
              <a:pPr>
                <a:defRPr/>
              </a:pPr>
              <a:t>‹#›</a:t>
            </a:fld>
            <a:endParaRPr lang="en-US"/>
          </a:p>
        </p:txBody>
      </p:sp>
      <p:sp>
        <p:nvSpPr>
          <p:cNvPr id="14" name="Footer Placeholder 13"/>
          <p:cNvSpPr>
            <a:spLocks noGrp="1"/>
          </p:cNvSpPr>
          <p:nvPr>
            <p:ph type="ftr" sz="quarter" idx="12"/>
          </p:nvPr>
        </p:nvSpPr>
        <p:spPr/>
        <p:txBody>
          <a:bodyPr/>
          <a:lstStyle/>
          <a:p>
            <a:pPr>
              <a:defRPr/>
            </a:pPr>
            <a:r>
              <a:rPr lang="en-US"/>
              <a:t>CS4590: Computer Audio - Spring 2015</a:t>
            </a:r>
          </a:p>
        </p:txBody>
      </p:sp>
    </p:spTree>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7"/>
          <p:cNvSpPr>
            <a:spLocks noGrp="1"/>
          </p:cNvSpPr>
          <p:nvPr>
            <p:ph type="dt" sz="half" idx="15"/>
          </p:nvPr>
        </p:nvSpPr>
        <p:spPr/>
        <p:txBody>
          <a:bodyPr rtlCol="0"/>
          <a:lstStyle/>
          <a:p>
            <a:pPr>
              <a:defRPr/>
            </a:pPr>
            <a:endParaRPr lang="en-US"/>
          </a:p>
        </p:txBody>
      </p:sp>
      <p:sp>
        <p:nvSpPr>
          <p:cNvPr id="10" name="Slide Number Placeholder 9"/>
          <p:cNvSpPr>
            <a:spLocks noGrp="1"/>
          </p:cNvSpPr>
          <p:nvPr>
            <p:ph type="sldNum" sz="quarter" idx="16"/>
          </p:nvPr>
        </p:nvSpPr>
        <p:spPr/>
        <p:txBody>
          <a:bodyPr rtlCol="0"/>
          <a:lstStyle/>
          <a:p>
            <a:pPr>
              <a:defRPr/>
            </a:pPr>
            <a:fld id="{1382FACF-A5EE-EB43-AF6C-5A330F610058}" type="slidenum">
              <a:rPr lang="en-US" smtClean="0"/>
              <a:pPr>
                <a:defRPr/>
              </a:pPr>
              <a:t>‹#›</a:t>
            </a:fld>
            <a:endParaRPr lang="en-US"/>
          </a:p>
        </p:txBody>
      </p:sp>
      <p:sp>
        <p:nvSpPr>
          <p:cNvPr id="12" name="Footer Placeholder 11"/>
          <p:cNvSpPr>
            <a:spLocks noGrp="1"/>
          </p:cNvSpPr>
          <p:nvPr>
            <p:ph type="ftr" sz="quarter" idx="17"/>
          </p:nvPr>
        </p:nvSpPr>
        <p:spPr/>
        <p:txBody>
          <a:bodyPr rtlCol="0"/>
          <a:lstStyle/>
          <a:p>
            <a:pPr>
              <a:defRPr/>
            </a:pPr>
            <a:r>
              <a:rPr lang="en-US"/>
              <a:t>CS4590: Computer Audio - Spring 2015</a:t>
            </a:r>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p:txBody>
          <a:bodyPr rtlCol="0"/>
          <a:lstStyle/>
          <a:p>
            <a:pPr>
              <a:defRPr/>
            </a:pPr>
            <a:endParaRPr lang="en-US"/>
          </a:p>
        </p:txBody>
      </p:sp>
      <p:sp>
        <p:nvSpPr>
          <p:cNvPr id="12" name="Slide Number Placeholder 11"/>
          <p:cNvSpPr>
            <a:spLocks noGrp="1"/>
          </p:cNvSpPr>
          <p:nvPr>
            <p:ph type="sldNum" sz="quarter" idx="16"/>
          </p:nvPr>
        </p:nvSpPr>
        <p:spPr/>
        <p:txBody>
          <a:bodyPr rtlCol="0"/>
          <a:lstStyle/>
          <a:p>
            <a:pPr>
              <a:defRPr/>
            </a:pPr>
            <a:fld id="{7ACCFCB0-0957-F047-9536-43AD84480C29}" type="slidenum">
              <a:rPr lang="en-US" smtClean="0"/>
              <a:pPr>
                <a:defRPr/>
              </a:pPr>
              <a:t>‹#›</a:t>
            </a:fld>
            <a:endParaRPr lang="en-US"/>
          </a:p>
        </p:txBody>
      </p:sp>
      <p:sp>
        <p:nvSpPr>
          <p:cNvPr id="14" name="Footer Placeholder 13"/>
          <p:cNvSpPr>
            <a:spLocks noGrp="1"/>
          </p:cNvSpPr>
          <p:nvPr>
            <p:ph type="ftr" sz="quarter" idx="17"/>
          </p:nvPr>
        </p:nvSpPr>
        <p:spPr/>
        <p:txBody>
          <a:bodyPr rtlCol="0"/>
          <a:lstStyle/>
          <a:p>
            <a:pPr>
              <a:defRPr/>
            </a:pPr>
            <a:r>
              <a:rPr lang="en-US"/>
              <a:t>CS4590: Computer Audio - Spring 2015</a:t>
            </a:r>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r>
              <a:rPr lang="en-US"/>
              <a:t>CS4590: Computer Audio - Spring 2015</a:t>
            </a:r>
          </a:p>
        </p:txBody>
      </p:sp>
      <p:sp>
        <p:nvSpPr>
          <p:cNvPr id="5" name="Slide Number Placeholder 4"/>
          <p:cNvSpPr>
            <a:spLocks noGrp="1"/>
          </p:cNvSpPr>
          <p:nvPr>
            <p:ph type="sldNum" sz="quarter" idx="12"/>
          </p:nvPr>
        </p:nvSpPr>
        <p:spPr/>
        <p:txBody>
          <a:bodyPr/>
          <a:lstStyle>
            <a:lvl1pPr>
              <a:defRPr>
                <a:solidFill>
                  <a:srgbClr val="FFFFFF"/>
                </a:solidFill>
              </a:defRPr>
            </a:lvl1pPr>
          </a:lstStyle>
          <a:p>
            <a:pPr>
              <a:defRPr/>
            </a:pPr>
            <a:fld id="{5B780CA5-B967-2743-BB2F-B6A99057A6F0}" type="slidenum">
              <a:rPr lang="en-US" smtClean="0"/>
              <a:pPr>
                <a:defRPr/>
              </a:pPr>
              <a:t>‹#›</a:t>
            </a:fld>
            <a:endParaRPr lang="en-US"/>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r>
              <a:rPr lang="en-US"/>
              <a:t>CS4590: Computer Audio - Spring 2015</a:t>
            </a:r>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pPr>
              <a:defRPr/>
            </a:pPr>
            <a:fld id="{F60787F0-7E3B-D946-B251-CF0CE7A71EDA}" type="slidenum">
              <a:rPr lang="en-US" smtClean="0"/>
              <a:pPr>
                <a:defRPr/>
              </a:pPr>
              <a:t>‹#›</a:t>
            </a:fld>
            <a:endParaRPr lang="en-US"/>
          </a:p>
        </p:txBody>
      </p:sp>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r>
              <a:rPr lang="en-US"/>
              <a:t>CS4590: Computer Audio - Spring 2015</a:t>
            </a:r>
          </a:p>
        </p:txBody>
      </p:sp>
      <p:sp>
        <p:nvSpPr>
          <p:cNvPr id="7" name="Slide Number Placeholder 6"/>
          <p:cNvSpPr>
            <a:spLocks noGrp="1"/>
          </p:cNvSpPr>
          <p:nvPr>
            <p:ph type="sldNum" sz="quarter" idx="12"/>
          </p:nvPr>
        </p:nvSpPr>
        <p:spPr/>
        <p:txBody>
          <a:bodyPr/>
          <a:lstStyle>
            <a:lvl1pPr>
              <a:defRPr>
                <a:solidFill>
                  <a:srgbClr val="FFFFFF"/>
                </a:solidFill>
              </a:defRPr>
            </a:lvl1pPr>
          </a:lstStyle>
          <a:p>
            <a:pPr>
              <a:defRPr/>
            </a:pPr>
            <a:fld id="{19541E54-D502-184F-B287-BA4D021B51A4}" type="slidenum">
              <a:rPr lang="en-US" smtClean="0"/>
              <a:pPr>
                <a:defRPr/>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a:t>Click to edit Master title style</a:t>
            </a:r>
            <a:endParaRPr kumimoji="0" lang="en-US" dirty="0"/>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pPr>
              <a:defRPr/>
            </a:pPr>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pPr>
              <a:defRPr/>
            </a:pPr>
            <a:fld id="{D78F63B0-4CA3-A142-92EF-94AA430C28D5}" type="slidenum">
              <a:rPr lang="en-US" smtClean="0"/>
              <a:pPr>
                <a:defRPr/>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pPr>
              <a:defRPr/>
            </a:pPr>
            <a:r>
              <a:rPr lang="en-US"/>
              <a:t>CS4590: Computer Audio - Spring 2015</a:t>
            </a:r>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a:t>Drag picture to placeholder or click icon to add</a:t>
            </a:r>
            <a:endParaRPr kumimoji="0" lang="en-US" dirty="0"/>
          </a:p>
        </p:txBody>
      </p:sp>
    </p:spTree>
  </p:cSld>
  <p:clrMapOvr>
    <a:overrideClrMapping bg1="lt1" tx1="dk1" bg2="lt2" tx2="dk2" accent1="accent1" accent2="accent2" accent3="accent3" accent4="accent4" accent5="accent5" accent6="accent6" hlink="hlink" folHlink="folHlink"/>
  </p:clrMapOvr>
  <p:transition>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a:t>Click to edit Master title style</a:t>
            </a:r>
            <a:endParaRPr kumimoji="0" lang="en-US" dirty="0"/>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pPr>
              <a:defRPr/>
            </a:pPr>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pPr>
              <a:defRPr/>
            </a:pPr>
            <a:r>
              <a:rPr lang="en-US"/>
              <a:t>CS4590: Computer Audio - Spring 2015</a:t>
            </a:r>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pPr>
              <a:defRPr/>
            </a:pPr>
            <a:fld id="{9B576C9F-C53D-7F49-93B1-D1B281D9861A}"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transition>
    <p:fade thruBlk="1"/>
  </p:transition>
  <p:hf sldNum="0" hd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file://localhost/Users/rob/Dropbox/cs4590/2012/lectures/Sound%20and%20Hearing/munson_sequence.mp3" TargetMode="External"/><Relationship Id="rId1" Type="http://schemas.microsoft.com/office/2007/relationships/media" Target="file://localhost/Users/rob/Dropbox/cs4590/2012/lectures/Sound%20and%20Hearing/munson_sequence.mp3" TargetMode="Externa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audio" Target="file:////Users/slrobertson/Dropbox%20(Georgia%20Tech)/cs4590/Lectures/Sound%20and%20Hearing/Dis500-504.mp3" TargetMode="External"/><Relationship Id="rId13" Type="http://schemas.microsoft.com/office/2007/relationships/media" Target="file:////Users/slrobertson/Dropbox%20(Georgia%20Tech)/cs4590/Lectures/Sound%20and%20Hearing/dis10k_10030.wav" TargetMode="External"/><Relationship Id="rId18" Type="http://schemas.openxmlformats.org/officeDocument/2006/relationships/audio" Target="file:////Users/slrobertson/Dropbox%20(Georgia%20Tech)/cs4590/Lectures/Sound%20and%20Hearing/dis10k_10080.wav" TargetMode="External"/><Relationship Id="rId3" Type="http://schemas.microsoft.com/office/2007/relationships/media" Target="file:////Users/slrobertson/Dropbox%20(Georgia%20Tech)/cs4590/Lectures/Sound%20and%20Hearing/Dis500-502.mp3" TargetMode="External"/><Relationship Id="rId21" Type="http://schemas.openxmlformats.org/officeDocument/2006/relationships/image" Target="../media/image12.png"/><Relationship Id="rId7" Type="http://schemas.microsoft.com/office/2007/relationships/media" Target="file:////Users/slrobertson/Dropbox%20(Georgia%20Tech)/cs4590/Lectures/Sound%20and%20Hearing/Dis500-504.mp3" TargetMode="External"/><Relationship Id="rId12" Type="http://schemas.openxmlformats.org/officeDocument/2006/relationships/audio" Target="file://localhost/Users/rob/Dropbox/cs4590/2012/lectures/Sound%20and%20Hearing/dis10k_10010.wav" TargetMode="External"/><Relationship Id="rId17" Type="http://schemas.microsoft.com/office/2007/relationships/media" Target="file:////Users/slrobertson/Dropbox%20(Georgia%20Tech)/cs4590/Lectures/Sound%20and%20Hearing/dis10k_10080.wav" TargetMode="External"/><Relationship Id="rId2" Type="http://schemas.openxmlformats.org/officeDocument/2006/relationships/audio" Target="file:////Users/slrobertson/Dropbox%20(Georgia%20Tech)/cs4590/Lectures/Sound%20and%20Hearing/Dis500-501.mp3" TargetMode="External"/><Relationship Id="rId16" Type="http://schemas.openxmlformats.org/officeDocument/2006/relationships/audio" Target="file://localhost/Users/rob/Dropbox/cs4590/2012/lectures/Sound%20and%20Hearing/dis10k_10040.wav" TargetMode="External"/><Relationship Id="rId20" Type="http://schemas.openxmlformats.org/officeDocument/2006/relationships/image" Target="../media/image10.png"/><Relationship Id="rId1" Type="http://schemas.microsoft.com/office/2007/relationships/media" Target="file:////Users/slrobertson/Dropbox%20(Georgia%20Tech)/cs4590/Lectures/Sound%20and%20Hearing/Dis500-501.mp3" TargetMode="External"/><Relationship Id="rId6" Type="http://schemas.openxmlformats.org/officeDocument/2006/relationships/audio" Target="file:////Users/slrobertson/Dropbox%20(Georgia%20Tech)/cs4590/Lectures/Sound%20and%20Hearing/Dis500-503.mp3" TargetMode="External"/><Relationship Id="rId11" Type="http://schemas.microsoft.com/office/2007/relationships/media" Target="file://localhost/Users/rob/Dropbox/cs4590/2012/lectures/Sound%20and%20Hearing/dis10k_10010.wav" TargetMode="External"/><Relationship Id="rId5" Type="http://schemas.microsoft.com/office/2007/relationships/media" Target="file:////Users/slrobertson/Dropbox%20(Georgia%20Tech)/cs4590/Lectures/Sound%20and%20Hearing/Dis500-503.mp3" TargetMode="External"/><Relationship Id="rId15" Type="http://schemas.microsoft.com/office/2007/relationships/media" Target="file://localhost/Users/rob/Dropbox/cs4590/2012/lectures/Sound%20and%20Hearing/dis10k_10040.wav" TargetMode="External"/><Relationship Id="rId10" Type="http://schemas.openxmlformats.org/officeDocument/2006/relationships/audio" Target="file:////Users/slrobertson/Dropbox%20(Georgia%20Tech)/cs4590/Lectures/Sound%20and%20Hearing/dis10k_10005.wav" TargetMode="External"/><Relationship Id="rId19" Type="http://schemas.openxmlformats.org/officeDocument/2006/relationships/slideLayout" Target="../slideLayouts/slideLayout5.xml"/><Relationship Id="rId4" Type="http://schemas.openxmlformats.org/officeDocument/2006/relationships/audio" Target="file:////Users/slrobertson/Dropbox%20(Georgia%20Tech)/cs4590/Lectures/Sound%20and%20Hearing/Dis500-502.mp3" TargetMode="External"/><Relationship Id="rId9" Type="http://schemas.microsoft.com/office/2007/relationships/media" Target="file:////Users/slrobertson/Dropbox%20(Georgia%20Tech)/cs4590/Lectures/Sound%20and%20Hearing/dis10k_10005.wav" TargetMode="External"/><Relationship Id="rId14" Type="http://schemas.openxmlformats.org/officeDocument/2006/relationships/audio" Target="file:////Users/slrobertson/Dropbox%20(Georgia%20Tech)/cs4590/Lectures/Sound%20and%20Hearing/dis10k_10030.wav"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media" Target="file:////Users/slrobertson/Dropbox%20(Georgia%20Tech)/cs4590/Lectures/Sound%20and%20Hearing/100_volumeincrease.wav" TargetMode="External"/><Relationship Id="rId7" Type="http://schemas.openxmlformats.org/officeDocument/2006/relationships/image" Target="../media/image12.png"/><Relationship Id="rId2" Type="http://schemas.openxmlformats.org/officeDocument/2006/relationships/audio" Target="file:////Users/slrobertson/Dropbox%20(Georgia%20Tech)/cs4590/Lectures/Sound%20and%20Hearing/4k_volumeincrease.wav" TargetMode="External"/><Relationship Id="rId1" Type="http://schemas.microsoft.com/office/2007/relationships/media" Target="file:////Users/slrobertson/Dropbox%20(Georgia%20Tech)/cs4590/Lectures/Sound%20and%20Hearing/4k_volumeincrease.wav" TargetMode="External"/><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audio" Target="file:////Users/slrobertson/Dropbox%20(Georgia%20Tech)/cs4590/Lectures/Sound%20and%20Hearing/100_volumeincrease.wav" TargetMode="Externa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file:////Users/slrobertson/Dropbox%20(Georgia%20Tech)/cs4590/Lectures/Sound%20and%20Hearing/flute.mp3" TargetMode="External"/><Relationship Id="rId1" Type="http://schemas.microsoft.com/office/2007/relationships/media" Target="file:////Users/slrobertson/Dropbox%20(Georgia%20Tech)/cs4590/Lectures/Sound%20and%20Hearing/flute.mp3" TargetMode="Externa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3.png"/><Relationship Id="rId5" Type="http://schemas.openxmlformats.org/officeDocument/2006/relationships/hyperlink" Target="http://webpages.mcgill.ca/staff/Group2/abregm1/web/downloadstoc.htm#22" TargetMode="External"/><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audio" Target="../media/audio1.wav"/><Relationship Id="rId3" Type="http://schemas.microsoft.com/office/2007/relationships/media" Target="file:////Users/slrobertson/Dropbox%20(Georgia%20Tech)/cs4590/Lectures/Sound%20and%20Hearing/sine220_organharmonics.wav" TargetMode="External"/><Relationship Id="rId7" Type="http://schemas.openxmlformats.org/officeDocument/2006/relationships/image" Target="../media/image12.png"/><Relationship Id="rId2" Type="http://schemas.openxmlformats.org/officeDocument/2006/relationships/audio" Target="file:////Users/slrobertson/Dropbox%20(Georgia%20Tech)/cs4590/Lectures/Sound%20and%20Hearing/sine220_10000_ampEnv1.wav" TargetMode="External"/><Relationship Id="rId1" Type="http://schemas.microsoft.com/office/2007/relationships/media" Target="file:////Users/slrobertson/Dropbox%20(Georgia%20Tech)/cs4590/Lectures/Sound%20and%20Hearing/sine220_10000_ampEnv1.wav" TargetMode="External"/><Relationship Id="rId6" Type="http://schemas.openxmlformats.org/officeDocument/2006/relationships/notesSlide" Target="../notesSlides/notesSlide23.xml"/><Relationship Id="rId5" Type="http://schemas.openxmlformats.org/officeDocument/2006/relationships/slideLayout" Target="../slideLayouts/slideLayout2.xml"/><Relationship Id="rId4" Type="http://schemas.openxmlformats.org/officeDocument/2006/relationships/audio" Target="file:////Users/slrobertson/Dropbox%20(Georgia%20Tech)/cs4590/Lectures/Sound%20and%20Hearing/sine220_organharmonics.wav" TargetMode="External"/><Relationship Id="rId9" Type="http://schemas.openxmlformats.org/officeDocument/2006/relationships/audio" Target="../media/audio2.wav"/></Relationships>
</file>

<file path=ppt/slides/_rels/slide2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6.png"/><Relationship Id="rId2" Type="http://schemas.openxmlformats.org/officeDocument/2006/relationships/audio" Target="file:////Users/slrobertson/Dropbox%20(Georgia%20Tech)/cs4590/Lectures/Sound%20and%20Hearing/PumpkinDoppler.wav" TargetMode="External"/><Relationship Id="rId1" Type="http://schemas.microsoft.com/office/2007/relationships/media" Target="file:////Users/slrobertson/Dropbox%20(Georgia%20Tech)/cs4590/Lectures/Sound%20and%20Hearing/PumpkinDoppler.wav" TargetMode="External"/><Relationship Id="rId6" Type="http://schemas.openxmlformats.org/officeDocument/2006/relationships/image" Target="../media/image15.png"/><Relationship Id="rId5" Type="http://schemas.openxmlformats.org/officeDocument/2006/relationships/image" Target="../media/image13.png"/><Relationship Id="rId4"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18.jpeg"/></Relationships>
</file>

<file path=ppt/slides/_rels/slide31.xml.rels><?xml version="1.0" encoding="UTF-8" standalone="yes"?>
<Relationships xmlns="http://schemas.openxmlformats.org/package/2006/relationships"><Relationship Id="rId3" Type="http://schemas.openxmlformats.org/officeDocument/2006/relationships/hyperlink" Target="http://www.freesound.org" TargetMode="External"/><Relationship Id="rId2" Type="http://schemas.openxmlformats.org/officeDocument/2006/relationships/notesSlide" Target="../notesSlides/notesSlide30.xml"/><Relationship Id="rId1" Type="http://schemas.openxmlformats.org/officeDocument/2006/relationships/slideLayout" Target="../slideLayouts/slideLayout14.xml"/><Relationship Id="rId5" Type="http://schemas.openxmlformats.org/officeDocument/2006/relationships/image" Target="../media/image20.jpeg"/><Relationship Id="rId4" Type="http://schemas.openxmlformats.org/officeDocument/2006/relationships/image" Target="../media/image19.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audio" Target="file:////Users/slrobertson/Dropbox%20(Georgia%20Tech)/cs4590/Lectures/Sound%20and%20Hearing/voice_lessthan160.wav" TargetMode="External"/><Relationship Id="rId13" Type="http://schemas.microsoft.com/office/2007/relationships/media" Target="file:////Users/slrobertson/Dropbox%20(Georgia%20Tech)/cs4590/Lectures/Sound%20and%20Hearing/legislature_noise.wav" TargetMode="External"/><Relationship Id="rId18" Type="http://schemas.openxmlformats.org/officeDocument/2006/relationships/audio" Target="file://localhost/Users/rob/Dropbox/cs4590/2012/lectures/Sound%20and%20Hearing/eel_axle.wav" TargetMode="External"/><Relationship Id="rId26" Type="http://schemas.openxmlformats.org/officeDocument/2006/relationships/notesSlide" Target="../notesSlides/notesSlide36.xml"/><Relationship Id="rId3" Type="http://schemas.microsoft.com/office/2007/relationships/media" Target="file:////Users/slrobertson/Dropbox%20(Georgia%20Tech)/cs4590/Lectures/Sound%20and%20Hearing/voice_greaterthan_2126.wav" TargetMode="External"/><Relationship Id="rId21" Type="http://schemas.microsoft.com/office/2007/relationships/media" Target="file:////Users/slrobertson/Dropbox%20(Georgia%20Tech)/cs4590/Lectures/Sound%20and%20Hearing/eel_shoe.wav" TargetMode="External"/><Relationship Id="rId7" Type="http://schemas.microsoft.com/office/2007/relationships/media" Target="file:////Users/slrobertson/Dropbox%20(Georgia%20Tech)/cs4590/Lectures/Sound%20and%20Hearing/voice_lessthan160.wav" TargetMode="External"/><Relationship Id="rId12" Type="http://schemas.openxmlformats.org/officeDocument/2006/relationships/audio" Target="file:////Users/slrobertson/Dropbox%20(Georgia%20Tech)/cs4590/Lectures/Sound%20and%20Hearing/legislature_normal.wav" TargetMode="External"/><Relationship Id="rId17" Type="http://schemas.microsoft.com/office/2007/relationships/media" Target="file://localhost/Users/rob/Dropbox/cs4590/2012/lectures/Sound%20and%20Hearing/eel_axle.wav" TargetMode="External"/><Relationship Id="rId25" Type="http://schemas.openxmlformats.org/officeDocument/2006/relationships/slideLayout" Target="../slideLayouts/slideLayout2.xml"/><Relationship Id="rId2" Type="http://schemas.openxmlformats.org/officeDocument/2006/relationships/audio" Target="file:////Users/slrobertson/Dropbox%20(Georgia%20Tech)/cs4590/Lectures/Sound%20and%20Hearing/voice_all_freq.wav" TargetMode="External"/><Relationship Id="rId16" Type="http://schemas.openxmlformats.org/officeDocument/2006/relationships/audio" Target="file:////Users/slrobertson/Dropbox%20(Georgia%20Tech)/cs4590/Lectures/Sound%20and%20Hearing/legislature_gap.wav" TargetMode="External"/><Relationship Id="rId20" Type="http://schemas.openxmlformats.org/officeDocument/2006/relationships/audio" Target="file://localhost/Users/rob/Dropbox/cs4590/2012/lectures/Sound%20and%20Hearing/eel_orange.wav" TargetMode="External"/><Relationship Id="rId1" Type="http://schemas.microsoft.com/office/2007/relationships/media" Target="file:////Users/slrobertson/Dropbox%20(Georgia%20Tech)/cs4590/Lectures/Sound%20and%20Hearing/voice_all_freq.wav" TargetMode="External"/><Relationship Id="rId6" Type="http://schemas.openxmlformats.org/officeDocument/2006/relationships/audio" Target="file:////Users/slrobertson/Dropbox%20(Georgia%20Tech)/cs4590/Lectures/Sound%20and%20Hearing/voice_lessthan_2126.wav" TargetMode="External"/><Relationship Id="rId11" Type="http://schemas.microsoft.com/office/2007/relationships/media" Target="file:////Users/slrobertson/Dropbox%20(Georgia%20Tech)/cs4590/Lectures/Sound%20and%20Hearing/legislature_normal.wav" TargetMode="External"/><Relationship Id="rId24" Type="http://schemas.openxmlformats.org/officeDocument/2006/relationships/audio" Target="file:////Users/slrobertson/Dropbox%20(Georgia%20Tech)/cs4590/Lectures/Sound%20and%20Hearing/eel_table.wav" TargetMode="External"/><Relationship Id="rId5" Type="http://schemas.microsoft.com/office/2007/relationships/media" Target="file:////Users/slrobertson/Dropbox%20(Georgia%20Tech)/cs4590/Lectures/Sound%20and%20Hearing/voice_lessthan_2126.wav" TargetMode="External"/><Relationship Id="rId15" Type="http://schemas.microsoft.com/office/2007/relationships/media" Target="file:////Users/slrobertson/Dropbox%20(Georgia%20Tech)/cs4590/Lectures/Sound%20and%20Hearing/legislature_gap.wav" TargetMode="External"/><Relationship Id="rId23" Type="http://schemas.microsoft.com/office/2007/relationships/media" Target="file:////Users/slrobertson/Dropbox%20(Georgia%20Tech)/cs4590/Lectures/Sound%20and%20Hearing/eel_table.wav" TargetMode="External"/><Relationship Id="rId10" Type="http://schemas.openxmlformats.org/officeDocument/2006/relationships/audio" Target="file:////Users/slrobertson/Dropbox%20(Georgia%20Tech)/cs4590/Lectures/Sound%20and%20Hearing/voice_greaterthan10k.wav" TargetMode="External"/><Relationship Id="rId19" Type="http://schemas.microsoft.com/office/2007/relationships/media" Target="file://localhost/Users/rob/Dropbox/cs4590/2012/lectures/Sound%20and%20Hearing/eel_orange.wav" TargetMode="External"/><Relationship Id="rId4" Type="http://schemas.openxmlformats.org/officeDocument/2006/relationships/audio" Target="file:////Users/slrobertson/Dropbox%20(Georgia%20Tech)/cs4590/Lectures/Sound%20and%20Hearing/voice_greaterthan_2126.wav" TargetMode="External"/><Relationship Id="rId9" Type="http://schemas.microsoft.com/office/2007/relationships/media" Target="file:////Users/slrobertson/Dropbox%20(Georgia%20Tech)/cs4590/Lectures/Sound%20and%20Hearing/voice_greaterthan10k.wav" TargetMode="External"/><Relationship Id="rId14" Type="http://schemas.openxmlformats.org/officeDocument/2006/relationships/audio" Target="file:////Users/slrobertson/Dropbox%20(Georgia%20Tech)/cs4590/Lectures/Sound%20and%20Hearing/legislature_noise.wav" TargetMode="External"/><Relationship Id="rId22" Type="http://schemas.openxmlformats.org/officeDocument/2006/relationships/audio" Target="file:////Users/slrobertson/Dropbox%20(Georgia%20Tech)/cs4590/Lectures/Sound%20and%20Hearing/eel_shoe.wav" TargetMode="External"/><Relationship Id="rId27" Type="http://schemas.openxmlformats.org/officeDocument/2006/relationships/image" Target="../media/image1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13.png"/><Relationship Id="rId5" Type="http://schemas.openxmlformats.org/officeDocument/2006/relationships/hyperlink" Target="http://webpages.mcgill.ca/staff/Group2/abregm1/web/downloadstoc.htm#01" TargetMode="External"/><Relationship Id="rId4"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ctrTitle"/>
          </p:nvPr>
        </p:nvSpPr>
        <p:spPr/>
        <p:txBody>
          <a:bodyPr/>
          <a:lstStyle/>
          <a:p>
            <a:pPr eaLnBrk="1" hangingPunct="1">
              <a:defRPr/>
            </a:pPr>
            <a:r>
              <a:rPr lang="en-US">
                <a:cs typeface="+mj-cs"/>
              </a:rPr>
              <a:t>Sound Perception</a:t>
            </a:r>
          </a:p>
        </p:txBody>
      </p:sp>
      <p:sp>
        <p:nvSpPr>
          <p:cNvPr id="27651" name="Rectangle 3"/>
          <p:cNvSpPr>
            <a:spLocks noGrp="1" noChangeArrowheads="1"/>
          </p:cNvSpPr>
          <p:nvPr>
            <p:ph type="subTitle" idx="1"/>
          </p:nvPr>
        </p:nvSpPr>
        <p:spPr/>
        <p:txBody>
          <a:bodyPr/>
          <a:lstStyle/>
          <a:p>
            <a:pPr eaLnBrk="1" hangingPunct="1">
              <a:defRPr/>
            </a:pPr>
            <a:r>
              <a:rPr lang="en-US">
                <a:cs typeface="+mn-cs"/>
              </a:rPr>
              <a:t>Maribeth Gandy</a:t>
            </a:r>
          </a:p>
        </p:txBody>
      </p:sp>
      <p:sp>
        <p:nvSpPr>
          <p:cNvPr id="2" name="Footer Placeholder 1"/>
          <p:cNvSpPr>
            <a:spLocks noGrp="1"/>
          </p:cNvSpPr>
          <p:nvPr>
            <p:ph type="ftr" sz="quarter" idx="11"/>
          </p:nvPr>
        </p:nvSpPr>
        <p:spPr/>
        <p:txBody>
          <a:bodyPr/>
          <a:lstStyle/>
          <a:p>
            <a:pPr>
              <a:defRPr/>
            </a:pPr>
            <a:r>
              <a:rPr lang="en-US" dirty="0"/>
              <a:t>CS4590: Computer Audio – </a:t>
            </a:r>
            <a:r>
              <a:rPr lang="en-US"/>
              <a:t>Summer 2016</a:t>
            </a:r>
            <a:endParaRPr lang="en-US" dirty="0"/>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p:cNvSpPr>
            <a:spLocks noGrp="1" noChangeArrowheads="1"/>
          </p:cNvSpPr>
          <p:nvPr>
            <p:ph type="title"/>
          </p:nvPr>
        </p:nvSpPr>
        <p:spPr/>
        <p:txBody>
          <a:bodyPr/>
          <a:lstStyle/>
          <a:p>
            <a:pPr eaLnBrk="1" hangingPunct="1">
              <a:defRPr/>
            </a:pPr>
            <a:r>
              <a:rPr lang="en-US">
                <a:cs typeface="+mj-cs"/>
              </a:rPr>
              <a:t>Human Hearing</a:t>
            </a:r>
          </a:p>
        </p:txBody>
      </p:sp>
      <p:sp>
        <p:nvSpPr>
          <p:cNvPr id="313347" name="Rectangle 3"/>
          <p:cNvSpPr>
            <a:spLocks noGrp="1" noChangeArrowheads="1"/>
          </p:cNvSpPr>
          <p:nvPr>
            <p:ph type="body" sz="half" idx="1"/>
          </p:nvPr>
        </p:nvSpPr>
        <p:spPr>
          <a:xfrm>
            <a:off x="457200" y="1719263"/>
            <a:ext cx="7239000" cy="4411662"/>
          </a:xfrm>
        </p:spPr>
        <p:txBody>
          <a:bodyPr/>
          <a:lstStyle/>
          <a:p>
            <a:pPr eaLnBrk="1" hangingPunct="1">
              <a:lnSpc>
                <a:spcPct val="90000"/>
              </a:lnSpc>
              <a:defRPr/>
            </a:pPr>
            <a:r>
              <a:rPr lang="en-US" sz="2000" dirty="0">
                <a:cs typeface="+mn-cs"/>
              </a:rPr>
              <a:t>Perception of intensity (loudness)</a:t>
            </a:r>
          </a:p>
          <a:p>
            <a:pPr marL="742950" lvl="1" indent="-285750" eaLnBrk="1" hangingPunct="1">
              <a:lnSpc>
                <a:spcPct val="90000"/>
              </a:lnSpc>
              <a:defRPr/>
            </a:pPr>
            <a:r>
              <a:rPr lang="en-US" sz="1800" dirty="0"/>
              <a:t>20dB - whisper</a:t>
            </a:r>
          </a:p>
          <a:p>
            <a:pPr marL="742950" lvl="1" indent="-285750" eaLnBrk="1" hangingPunct="1">
              <a:lnSpc>
                <a:spcPct val="90000"/>
              </a:lnSpc>
              <a:defRPr/>
            </a:pPr>
            <a:r>
              <a:rPr lang="en-US" sz="1800" dirty="0"/>
              <a:t>60dB - normal conversation</a:t>
            </a:r>
          </a:p>
          <a:p>
            <a:pPr marL="742950" lvl="1" indent="-285750" eaLnBrk="1" hangingPunct="1">
              <a:lnSpc>
                <a:spcPct val="90000"/>
              </a:lnSpc>
              <a:defRPr/>
            </a:pPr>
            <a:r>
              <a:rPr lang="en-US" sz="1800" dirty="0"/>
              <a:t>120dB - rock concert</a:t>
            </a:r>
          </a:p>
          <a:p>
            <a:pPr marL="742950" lvl="1" indent="-285750" eaLnBrk="1" hangingPunct="1">
              <a:lnSpc>
                <a:spcPct val="90000"/>
              </a:lnSpc>
              <a:defRPr/>
            </a:pPr>
            <a:r>
              <a:rPr lang="en-US" sz="1800" dirty="0"/>
              <a:t>140dB - jet aircraft at takeoff…injury can occur</a:t>
            </a:r>
          </a:p>
          <a:p>
            <a:pPr marL="742950" lvl="1" indent="-285750" eaLnBrk="1" hangingPunct="1">
              <a:lnSpc>
                <a:spcPct val="90000"/>
              </a:lnSpc>
              <a:defRPr/>
            </a:pPr>
            <a:r>
              <a:rPr lang="en-US" sz="1800" dirty="0"/>
              <a:t>Dynamic range of orchestra 20-30dB in quiet parts and up to 110 dB</a:t>
            </a:r>
          </a:p>
          <a:p>
            <a:pPr marL="1143000" lvl="2" indent="-228600" eaLnBrk="1" hangingPunct="1">
              <a:lnSpc>
                <a:spcPct val="90000"/>
              </a:lnSpc>
              <a:defRPr/>
            </a:pPr>
            <a:r>
              <a:rPr lang="en-US" sz="1700" dirty="0"/>
              <a:t>80+ dynamic range required</a:t>
            </a:r>
          </a:p>
          <a:p>
            <a:pPr marL="1143000" lvl="2" indent="-228600" eaLnBrk="1" hangingPunct="1">
              <a:lnSpc>
                <a:spcPct val="90000"/>
              </a:lnSpc>
              <a:defRPr/>
            </a:pPr>
            <a:r>
              <a:rPr lang="en-US" sz="1700" dirty="0"/>
              <a:t>Vinyl - 50-70 dB</a:t>
            </a:r>
          </a:p>
          <a:p>
            <a:pPr marL="1143000" lvl="2" indent="-228600" eaLnBrk="1" hangingPunct="1">
              <a:lnSpc>
                <a:spcPct val="90000"/>
              </a:lnSpc>
              <a:defRPr/>
            </a:pPr>
            <a:r>
              <a:rPr lang="en-US" sz="1700" dirty="0"/>
              <a:t>CD - 96dB</a:t>
            </a:r>
          </a:p>
          <a:p>
            <a:pPr marL="1143000" lvl="2" indent="-228600" eaLnBrk="1" hangingPunct="1">
              <a:lnSpc>
                <a:spcPct val="90000"/>
              </a:lnSpc>
              <a:defRPr/>
            </a:pPr>
            <a:r>
              <a:rPr lang="en-US" sz="1700" dirty="0"/>
              <a:t>DVD - Audio 144 dB</a:t>
            </a:r>
          </a:p>
          <a:p>
            <a:pPr marL="1143000" lvl="2" indent="-228600" eaLnBrk="1" hangingPunct="1">
              <a:lnSpc>
                <a:spcPct val="90000"/>
              </a:lnSpc>
              <a:defRPr/>
            </a:pPr>
            <a:r>
              <a:rPr lang="en-US" sz="1700" dirty="0"/>
              <a:t>Pop music very compressed</a:t>
            </a:r>
          </a:p>
          <a:p>
            <a:pPr eaLnBrk="1" hangingPunct="1">
              <a:lnSpc>
                <a:spcPct val="90000"/>
              </a:lnSpc>
              <a:defRPr/>
            </a:pPr>
            <a:r>
              <a:rPr lang="en-US" sz="2000" dirty="0">
                <a:cs typeface="+mn-cs"/>
              </a:rPr>
              <a:t>Human ear is most sensitive between 2-5 KHz </a:t>
            </a:r>
          </a:p>
          <a:p>
            <a:pPr marL="742950" lvl="1" indent="-285750" eaLnBrk="1" hangingPunct="1">
              <a:lnSpc>
                <a:spcPct val="90000"/>
              </a:lnSpc>
              <a:defRPr/>
            </a:pPr>
            <a:r>
              <a:rPr lang="en-US" sz="1800" dirty="0"/>
              <a:t>Resonant frequency of ear canal</a:t>
            </a:r>
          </a:p>
          <a:p>
            <a:pPr marL="1600200" lvl="3" indent="-228600" eaLnBrk="1" hangingPunct="1">
              <a:lnSpc>
                <a:spcPct val="90000"/>
              </a:lnSpc>
              <a:buFont typeface="Wingdings" charset="0"/>
              <a:buNone/>
              <a:defRPr/>
            </a:pPr>
            <a:endParaRPr lang="en-US" sz="1400" dirty="0"/>
          </a:p>
        </p:txBody>
      </p:sp>
      <p:sp>
        <p:nvSpPr>
          <p:cNvPr id="2" name="Footer Placeholder 1"/>
          <p:cNvSpPr>
            <a:spLocks noGrp="1"/>
          </p:cNvSpPr>
          <p:nvPr>
            <p:ph type="ftr" sz="quarter" idx="11"/>
          </p:nvPr>
        </p:nvSpPr>
        <p:spPr/>
        <p:txBody>
          <a:bodyPr/>
          <a:lstStyle/>
          <a:p>
            <a:pPr>
              <a:defRPr/>
            </a:pPr>
            <a:r>
              <a:rPr lang="en-US"/>
              <a:t>CS4590: Computer Audio - Spring 2015</a:t>
            </a:r>
          </a:p>
        </p:txBody>
      </p:sp>
    </p:spTree>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p:txBody>
          <a:bodyPr/>
          <a:lstStyle/>
          <a:p>
            <a:pPr eaLnBrk="1" hangingPunct="1">
              <a:defRPr/>
            </a:pPr>
            <a:r>
              <a:rPr lang="en-US">
                <a:cs typeface="+mj-cs"/>
              </a:rPr>
              <a:t>Perception of Intensity</a:t>
            </a:r>
          </a:p>
        </p:txBody>
      </p:sp>
      <p:sp>
        <p:nvSpPr>
          <p:cNvPr id="214019" name="Rectangle 3"/>
          <p:cNvSpPr>
            <a:spLocks noGrp="1" noChangeArrowheads="1"/>
          </p:cNvSpPr>
          <p:nvPr>
            <p:ph sz="quarter" idx="1"/>
          </p:nvPr>
        </p:nvSpPr>
        <p:spPr>
          <a:xfrm>
            <a:off x="457200" y="1719263"/>
            <a:ext cx="7162800" cy="4411662"/>
          </a:xfrm>
        </p:spPr>
        <p:txBody>
          <a:bodyPr/>
          <a:lstStyle/>
          <a:p>
            <a:pPr eaLnBrk="1" hangingPunct="1">
              <a:defRPr/>
            </a:pPr>
            <a:r>
              <a:rPr lang="en-US" dirty="0">
                <a:cs typeface="+mn-cs"/>
              </a:rPr>
              <a:t>Fletcher-Munson curves</a:t>
            </a:r>
          </a:p>
          <a:p>
            <a:pPr marL="742950" lvl="1" indent="-285750" eaLnBrk="1" hangingPunct="1">
              <a:defRPr/>
            </a:pPr>
            <a:r>
              <a:rPr lang="en-US" dirty="0" err="1"/>
              <a:t>Phons</a:t>
            </a:r>
            <a:r>
              <a:rPr lang="en-US" dirty="0"/>
              <a:t> </a:t>
            </a:r>
          </a:p>
          <a:p>
            <a:pPr marL="1143000" lvl="2" indent="-228600" eaLnBrk="1" hangingPunct="1">
              <a:defRPr/>
            </a:pPr>
            <a:r>
              <a:rPr lang="en-US" dirty="0"/>
              <a:t>measure of loudness</a:t>
            </a:r>
          </a:p>
          <a:p>
            <a:pPr marL="1143000" lvl="2" indent="-228600" eaLnBrk="1" hangingPunct="1">
              <a:defRPr/>
            </a:pPr>
            <a:r>
              <a:rPr lang="en-US" dirty="0"/>
              <a:t>Subjects listen to 1KHz tone and are told to tune tones of other frequencies to that same loudness</a:t>
            </a:r>
          </a:p>
          <a:p>
            <a:pPr marL="742950" lvl="1" indent="-285750" eaLnBrk="1" hangingPunct="1">
              <a:defRPr/>
            </a:pPr>
            <a:r>
              <a:rPr lang="ja-JP" altLang="en-US" dirty="0">
                <a:latin typeface="Arial"/>
              </a:rPr>
              <a:t>“</a:t>
            </a:r>
            <a:r>
              <a:rPr lang="en-US" dirty="0"/>
              <a:t>loudness</a:t>
            </a:r>
            <a:r>
              <a:rPr lang="ja-JP" altLang="en-US" dirty="0">
                <a:latin typeface="Arial"/>
              </a:rPr>
              <a:t>”</a:t>
            </a:r>
            <a:r>
              <a:rPr lang="en-US" dirty="0"/>
              <a:t> setting on stereo</a:t>
            </a:r>
          </a:p>
          <a:p>
            <a:pPr marL="1143000" lvl="2" indent="-228600" eaLnBrk="1" hangingPunct="1">
              <a:defRPr/>
            </a:pPr>
            <a:r>
              <a:rPr lang="en-US" dirty="0"/>
              <a:t>Boosting frequencies based on perception</a:t>
            </a:r>
          </a:p>
          <a:p>
            <a:pPr marL="742950" lvl="1" indent="-285750" eaLnBrk="1" hangingPunct="1">
              <a:defRPr/>
            </a:pPr>
            <a:endParaRPr lang="en-US" dirty="0"/>
          </a:p>
        </p:txBody>
      </p:sp>
      <p:sp>
        <p:nvSpPr>
          <p:cNvPr id="2" name="Footer Placeholder 1"/>
          <p:cNvSpPr>
            <a:spLocks noGrp="1"/>
          </p:cNvSpPr>
          <p:nvPr>
            <p:ph type="ftr" sz="quarter" idx="11"/>
          </p:nvPr>
        </p:nvSpPr>
        <p:spPr/>
        <p:txBody>
          <a:bodyPr/>
          <a:lstStyle/>
          <a:p>
            <a:pPr>
              <a:defRPr/>
            </a:pPr>
            <a:r>
              <a:rPr lang="en-US"/>
              <a:t>CS4590: Computer Audio - Spring 2015</a:t>
            </a:r>
          </a:p>
        </p:txBody>
      </p:sp>
    </p:spTree>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p:txBody>
          <a:bodyPr/>
          <a:lstStyle/>
          <a:p>
            <a:pPr eaLnBrk="1" hangingPunct="1">
              <a:defRPr/>
            </a:pPr>
            <a:r>
              <a:rPr lang="en-US">
                <a:cs typeface="+mj-cs"/>
              </a:rPr>
              <a:t>Perception of Intensity</a:t>
            </a:r>
          </a:p>
        </p:txBody>
      </p:sp>
      <p:pic>
        <p:nvPicPr>
          <p:cNvPr id="315398" name="Picture 6" descr="Fletcher-Munson"/>
          <p:cNvPicPr>
            <a:picLocks noGrp="1" noChangeAspect="1" noChangeArrowheads="1"/>
          </p:cNvPicPr>
          <p:nvPr>
            <p:ph sz="quarter" idx="1"/>
          </p:nvPr>
        </p:nvPicPr>
        <p:blipFill>
          <a:blip r:embed="rId5">
            <a:extLst>
              <a:ext uri="{28A0092B-C50C-407E-A947-70E740481C1C}">
                <a14:useLocalDpi xmlns:a14="http://schemas.microsoft.com/office/drawing/2010/main" val="0"/>
              </a:ext>
            </a:extLst>
          </a:blip>
          <a:srcRect t="13240" b="13240"/>
          <a:stretch>
            <a:fillRect/>
          </a:stretch>
        </p:blipFill>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808080">
                      <a:alpha val="74998"/>
                    </a:srgbClr>
                  </a:outerShdw>
                </a:effectLst>
              </a14:hiddenEffects>
            </a:ext>
          </a:extLst>
        </p:spPr>
      </p:pic>
      <p:pic>
        <p:nvPicPr>
          <p:cNvPr id="315396" name="munson_sequence.mp3">
            <a:hlinkClick r:id="" action="ppaction://media"/>
          </p:cNvPr>
          <p:cNvPicPr>
            <a:picLocks noRot="1" noChangeAspect="1" noChangeArrowheads="1"/>
          </p:cNvPicPr>
          <p:nvPr>
            <a:audioFile r:link="rId2"/>
            <p:extLst>
              <p:ext uri="{DAA4B4D4-6D71-4841-9C94-3DE7FCFB9230}">
                <p14:media xmlns:p14="http://schemas.microsoft.com/office/powerpoint/2010/main" r:link="rId1"/>
              </p:ext>
            </p:extLst>
          </p:nvPr>
        </p:nvPicPr>
        <p:blipFill>
          <a:blip r:embed="rId6">
            <a:extLst>
              <a:ext uri="{28A0092B-C50C-407E-A947-70E740481C1C}">
                <a14:useLocalDpi xmlns:a14="http://schemas.microsoft.com/office/drawing/2010/main" val="0"/>
              </a:ext>
            </a:extLst>
          </a:blip>
          <a:srcRect/>
          <a:stretch>
            <a:fillRect/>
          </a:stretch>
        </p:blipFill>
        <p:spPr bwMode="auto">
          <a:xfrm>
            <a:off x="609600" y="1905000"/>
            <a:ext cx="304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CS4590: Computer Audio - Spring 2015</a:t>
            </a:r>
          </a:p>
        </p:txBody>
      </p:sp>
    </p:spTree>
  </p:cSld>
  <p:clrMapOvr>
    <a:masterClrMapping/>
  </p:clrMapOvr>
  <p:transition>
    <p:fade thruBlk="1"/>
  </p:transition>
  <p:timing>
    <p:tnLst>
      <p:par>
        <p:cTn id="1" dur="indefinite" restart="never" nodeType="tmRoot">
          <p:childTnLst>
            <p:seq concurrent="1" nextAc="seek">
              <p:cTn id="2" restart="whenNotActive" fill="hold" evtFilter="cancelBubble" nodeType="interactiveSeq">
                <p:stCondLst>
                  <p:cond evt="onClick" delay="0">
                    <p:tgtEl>
                      <p:spTgt spid="315396"/>
                    </p:tgtEl>
                  </p:cond>
                </p:stCondLst>
                <p:endSync evt="end" delay="0">
                  <p:rtn val="all"/>
                </p:endSync>
                <p:childTnLst>
                  <p:par>
                    <p:cTn id="3" fill="hold" nodeType="clickPar">
                      <p:stCondLst>
                        <p:cond delay="0"/>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8071" fill="hold"/>
                                        <p:tgtEl>
                                          <p:spTgt spid="315396"/>
                                        </p:tgtEl>
                                      </p:cBhvr>
                                    </p:cmd>
                                  </p:childTnLst>
                                </p:cTn>
                              </p:par>
                            </p:childTnLst>
                          </p:cTn>
                        </p:par>
                      </p:childTnLst>
                    </p:cTn>
                  </p:par>
                </p:childTnLst>
              </p:cTn>
              <p:nextCondLst>
                <p:cond evt="onClick" delay="0">
                  <p:tgtEl>
                    <p:spTgt spid="315396"/>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31539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lstStyle/>
          <a:p>
            <a:pPr eaLnBrk="1" hangingPunct="1">
              <a:defRPr/>
            </a:pPr>
            <a:r>
              <a:rPr lang="en-US">
                <a:cs typeface="+mj-cs"/>
              </a:rPr>
              <a:t>Perception of Frequency</a:t>
            </a:r>
          </a:p>
        </p:txBody>
      </p:sp>
      <p:sp>
        <p:nvSpPr>
          <p:cNvPr id="216067" name="Rectangle 3"/>
          <p:cNvSpPr>
            <a:spLocks noGrp="1" noChangeArrowheads="1"/>
          </p:cNvSpPr>
          <p:nvPr>
            <p:ph type="body" sz="half" idx="1"/>
          </p:nvPr>
        </p:nvSpPr>
        <p:spPr>
          <a:xfrm>
            <a:off x="457200" y="1719263"/>
            <a:ext cx="7696200" cy="4411662"/>
          </a:xfrm>
        </p:spPr>
        <p:txBody>
          <a:bodyPr/>
          <a:lstStyle/>
          <a:p>
            <a:pPr eaLnBrk="1" hangingPunct="1">
              <a:lnSpc>
                <a:spcPct val="90000"/>
              </a:lnSpc>
              <a:defRPr/>
            </a:pPr>
            <a:r>
              <a:rPr lang="en-US" sz="2600">
                <a:cs typeface="+mn-cs"/>
              </a:rPr>
              <a:t>Rage of Audible Sound Frequencies for Various Species</a:t>
            </a:r>
          </a:p>
        </p:txBody>
      </p:sp>
      <p:pic>
        <p:nvPicPr>
          <p:cNvPr id="216068" name="Picture 4" descr="animal_heari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381000" y="2743200"/>
            <a:ext cx="8534400" cy="3089275"/>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808080">
                      <a:alpha val="74998"/>
                    </a:srgbClr>
                  </a:outerShdw>
                </a:effectLst>
              </a14:hiddenEffects>
            </a:ext>
          </a:extLst>
        </p:spPr>
      </p:pic>
      <p:sp>
        <p:nvSpPr>
          <p:cNvPr id="2" name="Footer Placeholder 1"/>
          <p:cNvSpPr>
            <a:spLocks noGrp="1"/>
          </p:cNvSpPr>
          <p:nvPr>
            <p:ph type="ftr" sz="quarter" idx="11"/>
          </p:nvPr>
        </p:nvSpPr>
        <p:spPr/>
        <p:txBody>
          <a:bodyPr/>
          <a:lstStyle/>
          <a:p>
            <a:pPr>
              <a:defRPr/>
            </a:pPr>
            <a:r>
              <a:rPr lang="en-US"/>
              <a:t>CS4590: Computer Audio - Spring 2015</a:t>
            </a:r>
          </a:p>
        </p:txBody>
      </p:sp>
    </p:spTree>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title"/>
          </p:nvPr>
        </p:nvSpPr>
        <p:spPr/>
        <p:txBody>
          <a:bodyPr/>
          <a:lstStyle/>
          <a:p>
            <a:pPr eaLnBrk="1" hangingPunct="1">
              <a:defRPr/>
            </a:pPr>
            <a:r>
              <a:rPr lang="en-US">
                <a:cs typeface="+mj-cs"/>
              </a:rPr>
              <a:t>Perception of Frequency</a:t>
            </a:r>
          </a:p>
        </p:txBody>
      </p:sp>
      <p:sp>
        <p:nvSpPr>
          <p:cNvPr id="218115" name="Rectangle 3"/>
          <p:cNvSpPr>
            <a:spLocks noGrp="1" noChangeArrowheads="1"/>
          </p:cNvSpPr>
          <p:nvPr>
            <p:ph sz="quarter" idx="1"/>
          </p:nvPr>
        </p:nvSpPr>
        <p:spPr/>
        <p:txBody>
          <a:bodyPr/>
          <a:lstStyle/>
          <a:p>
            <a:pPr eaLnBrk="1" hangingPunct="1">
              <a:lnSpc>
                <a:spcPct val="90000"/>
              </a:lnSpc>
              <a:defRPr/>
            </a:pPr>
            <a:r>
              <a:rPr lang="en-US">
                <a:cs typeface="+mn-cs"/>
              </a:rPr>
              <a:t>Frequency Discrimination</a:t>
            </a:r>
          </a:p>
          <a:p>
            <a:pPr marL="742950" lvl="1" indent="-285750" eaLnBrk="1" hangingPunct="1">
              <a:lnSpc>
                <a:spcPct val="90000"/>
              </a:lnSpc>
              <a:defRPr/>
            </a:pPr>
            <a:r>
              <a:rPr lang="en-US"/>
              <a:t>How small of  a frequency change can humans detect?</a:t>
            </a:r>
          </a:p>
          <a:p>
            <a:pPr marL="1143000" lvl="2" indent="-228600" eaLnBrk="1" hangingPunct="1">
              <a:lnSpc>
                <a:spcPct val="90000"/>
              </a:lnSpc>
              <a:defRPr/>
            </a:pPr>
            <a:r>
              <a:rPr lang="en-US"/>
              <a:t>&lt;1000Hz = 3Hz</a:t>
            </a:r>
          </a:p>
          <a:p>
            <a:pPr marL="1143000" lvl="2" indent="-228600" eaLnBrk="1" hangingPunct="1">
              <a:lnSpc>
                <a:spcPct val="90000"/>
              </a:lnSpc>
              <a:defRPr/>
            </a:pPr>
            <a:r>
              <a:rPr lang="en-US"/>
              <a:t>1000Hz&gt;X&lt;10,000Hz = small fraction of frequency</a:t>
            </a:r>
          </a:p>
          <a:p>
            <a:pPr marL="1600200" lvl="3" indent="-228600" eaLnBrk="1" hangingPunct="1">
              <a:lnSpc>
                <a:spcPct val="90000"/>
              </a:lnSpc>
              <a:defRPr/>
            </a:pPr>
            <a:r>
              <a:rPr lang="en-US"/>
              <a:t>Weber Fraction</a:t>
            </a:r>
          </a:p>
          <a:p>
            <a:pPr marL="2057400" lvl="4" indent="-228600" eaLnBrk="1" hangingPunct="1">
              <a:lnSpc>
                <a:spcPct val="90000"/>
              </a:lnSpc>
              <a:defRPr/>
            </a:pPr>
            <a:r>
              <a:rPr lang="en-US"/>
              <a:t>Change in frequency / frequency = .004</a:t>
            </a:r>
          </a:p>
          <a:p>
            <a:pPr marL="2057400" lvl="4" indent="-228600" eaLnBrk="1" hangingPunct="1">
              <a:lnSpc>
                <a:spcPct val="90000"/>
              </a:lnSpc>
              <a:defRPr/>
            </a:pPr>
            <a:r>
              <a:rPr lang="en-US"/>
              <a:t>40Hz / 10KHz = .004</a:t>
            </a:r>
          </a:p>
          <a:p>
            <a:pPr marL="2057400" lvl="4" indent="-228600" eaLnBrk="1" hangingPunct="1">
              <a:lnSpc>
                <a:spcPct val="90000"/>
              </a:lnSpc>
              <a:defRPr/>
            </a:pPr>
            <a:r>
              <a:rPr lang="en-US"/>
              <a:t>So, perception worsens as frequency increases</a:t>
            </a:r>
          </a:p>
          <a:p>
            <a:pPr marL="2057400" lvl="4" indent="-228600" eaLnBrk="1" hangingPunct="1">
              <a:lnSpc>
                <a:spcPct val="90000"/>
              </a:lnSpc>
              <a:defRPr/>
            </a:pPr>
            <a:r>
              <a:rPr lang="en-US"/>
              <a:t>But also dependent on intensity of sound</a:t>
            </a:r>
          </a:p>
          <a:p>
            <a:pPr marL="742950" lvl="1" indent="-285750" eaLnBrk="1" hangingPunct="1">
              <a:lnSpc>
                <a:spcPct val="90000"/>
              </a:lnSpc>
              <a:defRPr/>
            </a:pPr>
            <a:endParaRPr lang="en-US"/>
          </a:p>
        </p:txBody>
      </p:sp>
      <p:sp>
        <p:nvSpPr>
          <p:cNvPr id="2" name="Footer Placeholder 1"/>
          <p:cNvSpPr>
            <a:spLocks noGrp="1"/>
          </p:cNvSpPr>
          <p:nvPr>
            <p:ph type="ftr" sz="quarter" idx="11"/>
          </p:nvPr>
        </p:nvSpPr>
        <p:spPr/>
        <p:txBody>
          <a:bodyPr/>
          <a:lstStyle/>
          <a:p>
            <a:pPr>
              <a:defRPr/>
            </a:pPr>
            <a:r>
              <a:rPr lang="en-US"/>
              <a:t>CS4590: Computer Audio - Spring 2015</a:t>
            </a:r>
          </a:p>
        </p:txBody>
      </p:sp>
    </p:spTree>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Perception of Frequency</a:t>
            </a:r>
          </a:p>
        </p:txBody>
      </p:sp>
      <p:sp>
        <p:nvSpPr>
          <p:cNvPr id="3" name="Content Placeholder 2"/>
          <p:cNvSpPr>
            <a:spLocks noGrp="1"/>
          </p:cNvSpPr>
          <p:nvPr>
            <p:ph sz="quarter" idx="2"/>
          </p:nvPr>
        </p:nvSpPr>
        <p:spPr/>
        <p:txBody>
          <a:bodyPr/>
          <a:lstStyle/>
          <a:p>
            <a:pPr>
              <a:defRPr/>
            </a:pPr>
            <a:r>
              <a:rPr lang="en-US" sz="3200" dirty="0"/>
              <a:t>500 – 501</a:t>
            </a:r>
          </a:p>
          <a:p>
            <a:pPr>
              <a:defRPr/>
            </a:pPr>
            <a:r>
              <a:rPr lang="en-US" sz="3200" dirty="0"/>
              <a:t>500 – 502</a:t>
            </a:r>
          </a:p>
          <a:p>
            <a:pPr>
              <a:defRPr/>
            </a:pPr>
            <a:r>
              <a:rPr lang="en-US" sz="3200" dirty="0"/>
              <a:t>500 – 503 </a:t>
            </a:r>
          </a:p>
          <a:p>
            <a:pPr>
              <a:defRPr/>
            </a:pPr>
            <a:r>
              <a:rPr lang="en-US" sz="3200" dirty="0"/>
              <a:t>500 – 504</a:t>
            </a:r>
          </a:p>
        </p:txBody>
      </p:sp>
      <p:sp>
        <p:nvSpPr>
          <p:cNvPr id="4" name="Content Placeholder 3"/>
          <p:cNvSpPr>
            <a:spLocks noGrp="1"/>
          </p:cNvSpPr>
          <p:nvPr>
            <p:ph sz="quarter" idx="4"/>
          </p:nvPr>
        </p:nvSpPr>
        <p:spPr/>
        <p:txBody>
          <a:bodyPr/>
          <a:lstStyle/>
          <a:p>
            <a:pPr>
              <a:defRPr/>
            </a:pPr>
            <a:r>
              <a:rPr lang="en-US" sz="3200" dirty="0"/>
              <a:t>10k – 10,005</a:t>
            </a:r>
          </a:p>
          <a:p>
            <a:pPr>
              <a:defRPr/>
            </a:pPr>
            <a:r>
              <a:rPr lang="en-US" sz="3200" dirty="0"/>
              <a:t>10k – 10,010</a:t>
            </a:r>
          </a:p>
          <a:p>
            <a:pPr>
              <a:defRPr/>
            </a:pPr>
            <a:r>
              <a:rPr lang="en-US" sz="3200" dirty="0"/>
              <a:t>10k – 10,030</a:t>
            </a:r>
          </a:p>
          <a:p>
            <a:pPr>
              <a:defRPr/>
            </a:pPr>
            <a:r>
              <a:rPr lang="en-US" sz="3200" dirty="0"/>
              <a:t>10k – 10,040</a:t>
            </a:r>
          </a:p>
          <a:p>
            <a:pPr>
              <a:defRPr/>
            </a:pPr>
            <a:r>
              <a:rPr lang="en-US" sz="3200" dirty="0"/>
              <a:t>10k – 10,080</a:t>
            </a:r>
          </a:p>
        </p:txBody>
      </p:sp>
      <p:sp>
        <p:nvSpPr>
          <p:cNvPr id="5" name="Footer Placeholder 4"/>
          <p:cNvSpPr>
            <a:spLocks noGrp="1"/>
          </p:cNvSpPr>
          <p:nvPr>
            <p:ph type="ftr" sz="quarter" idx="17"/>
          </p:nvPr>
        </p:nvSpPr>
        <p:spPr/>
        <p:txBody>
          <a:bodyPr/>
          <a:lstStyle/>
          <a:p>
            <a:pPr>
              <a:defRPr/>
            </a:pPr>
            <a:r>
              <a:rPr lang="en-US"/>
              <a:t>CS4590: Computer Audio - Spring 2015</a:t>
            </a:r>
          </a:p>
        </p:txBody>
      </p:sp>
      <p:sp>
        <p:nvSpPr>
          <p:cNvPr id="6" name="Text Placeholder 5"/>
          <p:cNvSpPr>
            <a:spLocks noGrp="1"/>
          </p:cNvSpPr>
          <p:nvPr>
            <p:ph type="body" sz="quarter" idx="1"/>
          </p:nvPr>
        </p:nvSpPr>
        <p:spPr/>
        <p:txBody>
          <a:bodyPr/>
          <a:lstStyle/>
          <a:p>
            <a:endParaRPr lang="en-US"/>
          </a:p>
        </p:txBody>
      </p:sp>
      <p:sp>
        <p:nvSpPr>
          <p:cNvPr id="7" name="Text Placeholder 6"/>
          <p:cNvSpPr>
            <a:spLocks noGrp="1"/>
          </p:cNvSpPr>
          <p:nvPr>
            <p:ph type="body" sz="quarter" idx="3"/>
          </p:nvPr>
        </p:nvSpPr>
        <p:spPr/>
        <p:txBody>
          <a:bodyPr/>
          <a:lstStyle/>
          <a:p>
            <a:endParaRPr lang="en-US"/>
          </a:p>
        </p:txBody>
      </p:sp>
      <p:pic>
        <p:nvPicPr>
          <p:cNvPr id="9" name="Dis500-501.mp3">
            <a:hlinkClick r:id="" action="ppaction://media"/>
          </p:cNvPr>
          <p:cNvPicPr>
            <a:picLocks noRot="1" noChangeAspect="1" noChangeArrowheads="1"/>
          </p:cNvPicPr>
          <p:nvPr>
            <a:audioFile r:link="rId2"/>
            <p:extLst>
              <p:ext uri="{DAA4B4D4-6D71-4841-9C94-3DE7FCFB9230}">
                <p14:media xmlns:p14="http://schemas.microsoft.com/office/powerpoint/2010/main" r:link="rId1"/>
              </p:ext>
            </p:extLst>
          </p:nvPr>
        </p:nvPicPr>
        <p:blipFill>
          <a:blip r:embed="rId20">
            <a:extLst>
              <a:ext uri="{28A0092B-C50C-407E-A947-70E740481C1C}">
                <a14:useLocalDpi xmlns:a14="http://schemas.microsoft.com/office/drawing/2010/main" val="0"/>
              </a:ext>
            </a:extLst>
          </a:blip>
          <a:srcRect/>
          <a:stretch>
            <a:fillRect/>
          </a:stretch>
        </p:blipFill>
        <p:spPr>
          <a:xfrm>
            <a:off x="2895600" y="2590800"/>
            <a:ext cx="293687" cy="293687"/>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808080">
                      <a:alpha val="74998"/>
                    </a:srgbClr>
                  </a:outerShdw>
                </a:effectLst>
              </a14:hiddenEffects>
            </a:ext>
          </a:extLst>
        </p:spPr>
      </p:pic>
      <p:pic>
        <p:nvPicPr>
          <p:cNvPr id="10" name="Dis500-502.mp3">
            <a:hlinkClick r:id="" action="ppaction://media"/>
          </p:cNvPr>
          <p:cNvPicPr>
            <a:picLocks noRot="1" noChangeAspect="1" noChangeArrowheads="1"/>
          </p:cNvPicPr>
          <p:nvPr>
            <a:audioFile r:link="rId4"/>
            <p:extLst>
              <p:ext uri="{DAA4B4D4-6D71-4841-9C94-3DE7FCFB9230}">
                <p14:media xmlns:p14="http://schemas.microsoft.com/office/powerpoint/2010/main" r:link="rId3"/>
              </p:ext>
            </p:extLst>
          </p:nvPr>
        </p:nvPicPr>
        <p:blipFill>
          <a:blip r:embed="rId20">
            <a:extLst>
              <a:ext uri="{28A0092B-C50C-407E-A947-70E740481C1C}">
                <a14:useLocalDpi xmlns:a14="http://schemas.microsoft.com/office/drawing/2010/main" val="0"/>
              </a:ext>
            </a:extLst>
          </a:blip>
          <a:srcRect/>
          <a:stretch>
            <a:fillRect/>
          </a:stretch>
        </p:blipFill>
        <p:spPr bwMode="auto">
          <a:xfrm>
            <a:off x="2895600" y="3124200"/>
            <a:ext cx="304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Dis500-503.mp3">
            <a:hlinkClick r:id="" action="ppaction://media"/>
          </p:cNvPr>
          <p:cNvPicPr>
            <a:picLocks noRot="1" noChangeAspect="1" noChangeArrowheads="1"/>
          </p:cNvPicPr>
          <p:nvPr>
            <a:audioFile r:link="rId6"/>
            <p:extLst>
              <p:ext uri="{DAA4B4D4-6D71-4841-9C94-3DE7FCFB9230}">
                <p14:media xmlns:p14="http://schemas.microsoft.com/office/powerpoint/2010/main" r:link="rId5"/>
              </p:ext>
            </p:extLst>
          </p:nvPr>
        </p:nvPicPr>
        <p:blipFill>
          <a:blip r:embed="rId20">
            <a:extLst>
              <a:ext uri="{28A0092B-C50C-407E-A947-70E740481C1C}">
                <a14:useLocalDpi xmlns:a14="http://schemas.microsoft.com/office/drawing/2010/main" val="0"/>
              </a:ext>
            </a:extLst>
          </a:blip>
          <a:srcRect/>
          <a:stretch>
            <a:fillRect/>
          </a:stretch>
        </p:blipFill>
        <p:spPr bwMode="auto">
          <a:xfrm>
            <a:off x="2895600" y="3733800"/>
            <a:ext cx="304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Dis500-504.mp3">
            <a:hlinkClick r:id="" action="ppaction://media"/>
          </p:cNvPr>
          <p:cNvPicPr>
            <a:picLocks noRot="1" noChangeAspect="1" noChangeArrowheads="1"/>
          </p:cNvPicPr>
          <p:nvPr>
            <a:audioFile r:link="rId8"/>
            <p:extLst>
              <p:ext uri="{DAA4B4D4-6D71-4841-9C94-3DE7FCFB9230}">
                <p14:media xmlns:p14="http://schemas.microsoft.com/office/powerpoint/2010/main" r:link="rId7"/>
              </p:ext>
            </p:extLst>
          </p:nvPr>
        </p:nvPicPr>
        <p:blipFill>
          <a:blip r:embed="rId20">
            <a:extLst>
              <a:ext uri="{28A0092B-C50C-407E-A947-70E740481C1C}">
                <a14:useLocalDpi xmlns:a14="http://schemas.microsoft.com/office/drawing/2010/main" val="0"/>
              </a:ext>
            </a:extLst>
          </a:blip>
          <a:srcRect/>
          <a:stretch>
            <a:fillRect/>
          </a:stretch>
        </p:blipFill>
        <p:spPr bwMode="auto">
          <a:xfrm>
            <a:off x="2895600" y="4343400"/>
            <a:ext cx="304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dis10k_10005.wav">
            <a:hlinkClick r:id="" action="ppaction://media"/>
          </p:cNvPr>
          <p:cNvPicPr>
            <a:picLocks noRot="1" noChangeAspect="1" noChangeArrowheads="1"/>
          </p:cNvPicPr>
          <p:nvPr>
            <a:audioFile r:link="rId10"/>
            <p:extLst>
              <p:ext uri="{DAA4B4D4-6D71-4841-9C94-3DE7FCFB9230}">
                <p14:media xmlns:p14="http://schemas.microsoft.com/office/powerpoint/2010/main" r:link="rId9"/>
              </p:ext>
            </p:extLst>
          </p:nvPr>
        </p:nvPicPr>
        <p:blipFill>
          <a:blip r:embed="rId21">
            <a:extLst>
              <a:ext uri="{28A0092B-C50C-407E-A947-70E740481C1C}">
                <a14:useLocalDpi xmlns:a14="http://schemas.microsoft.com/office/drawing/2010/main" val="0"/>
              </a:ext>
            </a:extLst>
          </a:blip>
          <a:srcRect/>
          <a:stretch>
            <a:fillRect/>
          </a:stretch>
        </p:blipFill>
        <p:spPr bwMode="auto">
          <a:xfrm>
            <a:off x="7696200" y="2590800"/>
            <a:ext cx="304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dis10k_10010.wav">
            <a:hlinkClick r:id="" action="ppaction://media"/>
          </p:cNvPr>
          <p:cNvPicPr>
            <a:picLocks noRot="1" noChangeAspect="1" noChangeArrowheads="1"/>
          </p:cNvPicPr>
          <p:nvPr>
            <a:audioFile r:link="rId12"/>
            <p:extLst>
              <p:ext uri="{DAA4B4D4-6D71-4841-9C94-3DE7FCFB9230}">
                <p14:media xmlns:p14="http://schemas.microsoft.com/office/powerpoint/2010/main" r:link="rId11"/>
              </p:ext>
            </p:extLst>
          </p:nvPr>
        </p:nvPicPr>
        <p:blipFill>
          <a:blip r:embed="rId21">
            <a:extLst>
              <a:ext uri="{28A0092B-C50C-407E-A947-70E740481C1C}">
                <a14:useLocalDpi xmlns:a14="http://schemas.microsoft.com/office/drawing/2010/main" val="0"/>
              </a:ext>
            </a:extLst>
          </a:blip>
          <a:srcRect/>
          <a:stretch>
            <a:fillRect/>
          </a:stretch>
        </p:blipFill>
        <p:spPr bwMode="auto">
          <a:xfrm>
            <a:off x="7696200" y="3124200"/>
            <a:ext cx="304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dis10k_10030.wav">
            <a:hlinkClick r:id="" action="ppaction://media"/>
          </p:cNvPr>
          <p:cNvPicPr>
            <a:picLocks noRot="1" noChangeAspect="1" noChangeArrowheads="1"/>
          </p:cNvPicPr>
          <p:nvPr>
            <a:audioFile r:link="rId14"/>
            <p:extLst>
              <p:ext uri="{DAA4B4D4-6D71-4841-9C94-3DE7FCFB9230}">
                <p14:media xmlns:p14="http://schemas.microsoft.com/office/powerpoint/2010/main" r:link="rId13"/>
              </p:ext>
            </p:extLst>
          </p:nvPr>
        </p:nvPicPr>
        <p:blipFill>
          <a:blip r:embed="rId21">
            <a:extLst>
              <a:ext uri="{28A0092B-C50C-407E-A947-70E740481C1C}">
                <a14:useLocalDpi xmlns:a14="http://schemas.microsoft.com/office/drawing/2010/main" val="0"/>
              </a:ext>
            </a:extLst>
          </a:blip>
          <a:srcRect/>
          <a:stretch>
            <a:fillRect/>
          </a:stretch>
        </p:blipFill>
        <p:spPr bwMode="auto">
          <a:xfrm>
            <a:off x="7696200" y="3733800"/>
            <a:ext cx="304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dis10k_10040.wav">
            <a:hlinkClick r:id="" action="ppaction://media"/>
          </p:cNvPr>
          <p:cNvPicPr>
            <a:picLocks noRot="1" noChangeAspect="1" noChangeArrowheads="1"/>
          </p:cNvPicPr>
          <p:nvPr>
            <a:audioFile r:link="rId16"/>
            <p:extLst>
              <p:ext uri="{DAA4B4D4-6D71-4841-9C94-3DE7FCFB9230}">
                <p14:media xmlns:p14="http://schemas.microsoft.com/office/powerpoint/2010/main" r:link="rId15"/>
              </p:ext>
            </p:extLst>
          </p:nvPr>
        </p:nvPicPr>
        <p:blipFill>
          <a:blip r:embed="rId21">
            <a:extLst>
              <a:ext uri="{28A0092B-C50C-407E-A947-70E740481C1C}">
                <a14:useLocalDpi xmlns:a14="http://schemas.microsoft.com/office/drawing/2010/main" val="0"/>
              </a:ext>
            </a:extLst>
          </a:blip>
          <a:srcRect/>
          <a:stretch>
            <a:fillRect/>
          </a:stretch>
        </p:blipFill>
        <p:spPr bwMode="auto">
          <a:xfrm>
            <a:off x="7696200" y="4343400"/>
            <a:ext cx="304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dis10k_10080.wav">
            <a:hlinkClick r:id="" action="ppaction://media"/>
          </p:cNvPr>
          <p:cNvPicPr>
            <a:picLocks noRot="1" noChangeAspect="1" noChangeArrowheads="1"/>
          </p:cNvPicPr>
          <p:nvPr>
            <a:audioFile r:link="rId18"/>
            <p:extLst>
              <p:ext uri="{DAA4B4D4-6D71-4841-9C94-3DE7FCFB9230}">
                <p14:media xmlns:p14="http://schemas.microsoft.com/office/powerpoint/2010/main" r:link="rId17"/>
              </p:ext>
            </p:extLst>
          </p:nvPr>
        </p:nvPicPr>
        <p:blipFill>
          <a:blip r:embed="rId21">
            <a:extLst>
              <a:ext uri="{28A0092B-C50C-407E-A947-70E740481C1C}">
                <a14:useLocalDpi xmlns:a14="http://schemas.microsoft.com/office/drawing/2010/main" val="0"/>
              </a:ext>
            </a:extLst>
          </a:blip>
          <a:srcRect/>
          <a:stretch>
            <a:fillRect/>
          </a:stretch>
        </p:blipFill>
        <p:spPr bwMode="auto">
          <a:xfrm>
            <a:off x="7696200" y="4953000"/>
            <a:ext cx="304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8385864"/>
      </p:ext>
    </p:extLst>
  </p:cSld>
  <p:clrMapOvr>
    <a:masterClrMapping/>
  </p:clrMapOvr>
  <p:transition>
    <p:fade thruBlk="1"/>
  </p:transition>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5" fill="hold"/>
                                        <p:tgtEl>
                                          <p:spTgt spid="9"/>
                                        </p:tgtEl>
                                      </p:cBhvr>
                                    </p:cmd>
                                  </p:childTnLst>
                                </p:cTn>
                              </p:par>
                            </p:childTnLst>
                          </p:cTn>
                        </p:par>
                      </p:childTnLst>
                    </p:cTn>
                  </p:par>
                </p:childTnLst>
              </p:cTn>
              <p:nextCondLst>
                <p:cond evt="onClick" delay="0">
                  <p:tgtEl>
                    <p:spTgt spid="9"/>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9"/>
                </p:tgtEl>
              </p:cMediaNode>
            </p:audi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115" fill="hold"/>
                                        <p:tgtEl>
                                          <p:spTgt spid="10"/>
                                        </p:tgtEl>
                                      </p:cBhvr>
                                    </p:cmd>
                                  </p:childTnLst>
                                </p:cTn>
                              </p:par>
                            </p:childTnLst>
                          </p:cTn>
                        </p:par>
                      </p:childTnLst>
                    </p:cTn>
                  </p:par>
                </p:childTnLst>
              </p:cTn>
              <p:nextCondLst>
                <p:cond evt="onClick" delay="0">
                  <p:tgtEl>
                    <p:spTgt spid="10"/>
                  </p:tgtEl>
                </p:cond>
              </p:nextCondLst>
            </p:seq>
            <p:audio>
              <p:cMediaNode>
                <p:cTn id="13" fill="hold" display="0">
                  <p:stCondLst>
                    <p:cond delay="indefinite"/>
                  </p:stCondLst>
                  <p:endCondLst>
                    <p:cond evt="onNext" delay="0">
                      <p:tgtEl>
                        <p:sldTgt/>
                      </p:tgtEl>
                    </p:cond>
                    <p:cond evt="onPrev" delay="0">
                      <p:tgtEl>
                        <p:sldTgt/>
                      </p:tgtEl>
                    </p:cond>
                    <p:cond evt="onStopAudio" delay="0">
                      <p:tgtEl>
                        <p:sldTgt/>
                      </p:tgtEl>
                    </p:cond>
                  </p:endCondLst>
                </p:cTn>
                <p:tgtEl>
                  <p:spTgt spid="10"/>
                </p:tgtEl>
              </p:cMediaNode>
            </p:audio>
            <p:seq concurrent="1" nextAc="seek">
              <p:cTn id="14" restart="whenNotActive" fill="hold" evtFilter="cancelBubble" nodeType="interactiveSeq">
                <p:stCondLst>
                  <p:cond evt="onClick" delay="0">
                    <p:tgtEl>
                      <p:spTgt spid="11"/>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115" fill="hold"/>
                                        <p:tgtEl>
                                          <p:spTgt spid="11"/>
                                        </p:tgtEl>
                                      </p:cBhvr>
                                    </p:cmd>
                                  </p:childTnLst>
                                </p:cTn>
                              </p:par>
                            </p:childTnLst>
                          </p:cTn>
                        </p:par>
                      </p:childTnLst>
                    </p:cTn>
                  </p:par>
                </p:childTnLst>
              </p:cTn>
              <p:nextCondLst>
                <p:cond evt="onClick" delay="0">
                  <p:tgtEl>
                    <p:spTgt spid="11"/>
                  </p:tgtEl>
                </p:cond>
              </p:nextCondLst>
            </p:seq>
            <p:audio>
              <p:cMediaNode>
                <p:cTn id="19" fill="hold" display="0">
                  <p:stCondLst>
                    <p:cond delay="indefinite"/>
                  </p:stCondLst>
                  <p:endCondLst>
                    <p:cond evt="onNext" delay="0">
                      <p:tgtEl>
                        <p:sldTgt/>
                      </p:tgtEl>
                    </p:cond>
                    <p:cond evt="onPrev" delay="0">
                      <p:tgtEl>
                        <p:sldTgt/>
                      </p:tgtEl>
                    </p:cond>
                    <p:cond evt="onStopAudio" delay="0">
                      <p:tgtEl>
                        <p:sldTgt/>
                      </p:tgtEl>
                    </p:cond>
                  </p:endCondLst>
                </p:cTn>
                <p:tgtEl>
                  <p:spTgt spid="11"/>
                </p:tgtEl>
              </p:cMediaNode>
            </p:audio>
            <p:seq concurrent="1" nextAc="seek">
              <p:cTn id="20" restart="whenNotActive" fill="hold" evtFilter="cancelBubble" nodeType="interactiveSeq">
                <p:stCondLst>
                  <p:cond evt="onClick" delay="0">
                    <p:tgtEl>
                      <p:spTgt spid="12"/>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2115" fill="hold"/>
                                        <p:tgtEl>
                                          <p:spTgt spid="12"/>
                                        </p:tgtEl>
                                      </p:cBhvr>
                                    </p:cmd>
                                  </p:childTnLst>
                                </p:cTn>
                              </p:par>
                            </p:childTnLst>
                          </p:cTn>
                        </p:par>
                      </p:childTnLst>
                    </p:cTn>
                  </p:par>
                </p:childTnLst>
              </p:cTn>
              <p:nextCondLst>
                <p:cond evt="onClick" delay="0">
                  <p:tgtEl>
                    <p:spTgt spid="12"/>
                  </p:tgtEl>
                </p:cond>
              </p:nextCondLst>
            </p:seq>
            <p:audio>
              <p:cMediaNode>
                <p:cTn id="25" fill="hold" display="0">
                  <p:stCondLst>
                    <p:cond delay="indefinite"/>
                  </p:stCondLst>
                  <p:endCondLst>
                    <p:cond evt="onNext" delay="0">
                      <p:tgtEl>
                        <p:sldTgt/>
                      </p:tgtEl>
                    </p:cond>
                    <p:cond evt="onPrev" delay="0">
                      <p:tgtEl>
                        <p:sldTgt/>
                      </p:tgtEl>
                    </p:cond>
                    <p:cond evt="onStopAudio" delay="0">
                      <p:tgtEl>
                        <p:sldTgt/>
                      </p:tgtEl>
                    </p:cond>
                  </p:endCondLst>
                </p:cTn>
                <p:tgtEl>
                  <p:spTgt spid="12"/>
                </p:tgtEl>
              </p:cMediaNode>
            </p:audio>
            <p:seq concurrent="1" nextAc="seek">
              <p:cTn id="26" restart="whenNotActive" fill="hold" evtFilter="cancelBubble" nodeType="interactiveSeq">
                <p:stCondLst>
                  <p:cond evt="onClick" delay="0">
                    <p:tgtEl>
                      <p:spTgt spid="13"/>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2000" fill="hold"/>
                                        <p:tgtEl>
                                          <p:spTgt spid="13"/>
                                        </p:tgtEl>
                                      </p:cBhvr>
                                    </p:cmd>
                                  </p:childTnLst>
                                </p:cTn>
                              </p:par>
                            </p:childTnLst>
                          </p:cTn>
                        </p:par>
                      </p:childTnLst>
                    </p:cTn>
                  </p:par>
                </p:childTnLst>
              </p:cTn>
              <p:nextCondLst>
                <p:cond evt="onClick" delay="0">
                  <p:tgtEl>
                    <p:spTgt spid="13"/>
                  </p:tgtEl>
                </p:cond>
              </p:nextCondLst>
            </p:seq>
            <p:audio>
              <p:cMediaNode>
                <p:cTn id="31" fill="hold" display="0">
                  <p:stCondLst>
                    <p:cond delay="indefinite"/>
                  </p:stCondLst>
                  <p:endCondLst>
                    <p:cond evt="onNext" delay="0">
                      <p:tgtEl>
                        <p:sldTgt/>
                      </p:tgtEl>
                    </p:cond>
                    <p:cond evt="onPrev" delay="0">
                      <p:tgtEl>
                        <p:sldTgt/>
                      </p:tgtEl>
                    </p:cond>
                    <p:cond evt="onStopAudio" delay="0">
                      <p:tgtEl>
                        <p:sldTgt/>
                      </p:tgtEl>
                    </p:cond>
                  </p:endCondLst>
                </p:cTn>
                <p:tgtEl>
                  <p:spTgt spid="13"/>
                </p:tgtEl>
              </p:cMediaNode>
            </p:audio>
            <p:seq concurrent="1" nextAc="seek">
              <p:cTn id="32" restart="whenNotActive" fill="hold" evtFilter="cancelBubble" nodeType="interactiveSeq">
                <p:stCondLst>
                  <p:cond evt="onClick" delay="0">
                    <p:tgtEl>
                      <p:spTgt spid="14"/>
                    </p:tgtEl>
                  </p:cond>
                </p:stCondLst>
                <p:endSync evt="end" delay="0">
                  <p:rtn val="all"/>
                </p:endSync>
                <p:childTnLst>
                  <p:par>
                    <p:cTn id="33" fill="hold">
                      <p:stCondLst>
                        <p:cond delay="0"/>
                      </p:stCondLst>
                      <p:childTnLst>
                        <p:par>
                          <p:cTn id="34" fill="hold">
                            <p:stCondLst>
                              <p:cond delay="0"/>
                            </p:stCondLst>
                            <p:childTnLst>
                              <p:par>
                                <p:cTn id="35" presetID="1" presetClass="mediacall" presetSubtype="0" fill="hold" nodeType="clickEffect">
                                  <p:stCondLst>
                                    <p:cond delay="0"/>
                                  </p:stCondLst>
                                  <p:childTnLst>
                                    <p:cmd type="call" cmd="playFrom(0.0)">
                                      <p:cBhvr>
                                        <p:cTn id="36" dur="2000" fill="hold"/>
                                        <p:tgtEl>
                                          <p:spTgt spid="14"/>
                                        </p:tgtEl>
                                      </p:cBhvr>
                                    </p:cmd>
                                  </p:childTnLst>
                                </p:cTn>
                              </p:par>
                            </p:childTnLst>
                          </p:cTn>
                        </p:par>
                      </p:childTnLst>
                    </p:cTn>
                  </p:par>
                </p:childTnLst>
              </p:cTn>
              <p:nextCondLst>
                <p:cond evt="onClick" delay="0">
                  <p:tgtEl>
                    <p:spTgt spid="14"/>
                  </p:tgtEl>
                </p:cond>
              </p:nextCondLst>
            </p:seq>
            <p:audio>
              <p:cMediaNode>
                <p:cTn id="37" fill="hold" display="0">
                  <p:stCondLst>
                    <p:cond delay="indefinite"/>
                  </p:stCondLst>
                  <p:endCondLst>
                    <p:cond evt="onNext" delay="0">
                      <p:tgtEl>
                        <p:sldTgt/>
                      </p:tgtEl>
                    </p:cond>
                    <p:cond evt="onPrev" delay="0">
                      <p:tgtEl>
                        <p:sldTgt/>
                      </p:tgtEl>
                    </p:cond>
                    <p:cond evt="onStopAudio" delay="0">
                      <p:tgtEl>
                        <p:sldTgt/>
                      </p:tgtEl>
                    </p:cond>
                  </p:endCondLst>
                </p:cTn>
                <p:tgtEl>
                  <p:spTgt spid="14"/>
                </p:tgtEl>
              </p:cMediaNode>
            </p:audio>
            <p:seq concurrent="1" nextAc="seek">
              <p:cTn id="38" restart="whenNotActive" fill="hold" evtFilter="cancelBubble" nodeType="interactiveSeq">
                <p:stCondLst>
                  <p:cond evt="onClick" delay="0">
                    <p:tgtEl>
                      <p:spTgt spid="15"/>
                    </p:tgtEl>
                  </p:cond>
                </p:stCondLst>
                <p:endSync evt="end" delay="0">
                  <p:rtn val="all"/>
                </p:endSync>
                <p:childTnLst>
                  <p:par>
                    <p:cTn id="39" fill="hold">
                      <p:stCondLst>
                        <p:cond delay="0"/>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2000" fill="hold"/>
                                        <p:tgtEl>
                                          <p:spTgt spid="15"/>
                                        </p:tgtEl>
                                      </p:cBhvr>
                                    </p:cmd>
                                  </p:childTnLst>
                                </p:cTn>
                              </p:par>
                            </p:childTnLst>
                          </p:cTn>
                        </p:par>
                      </p:childTnLst>
                    </p:cTn>
                  </p:par>
                </p:childTnLst>
              </p:cTn>
              <p:nextCondLst>
                <p:cond evt="onClick" delay="0">
                  <p:tgtEl>
                    <p:spTgt spid="15"/>
                  </p:tgtEl>
                </p:cond>
              </p:nextCondLst>
            </p:seq>
            <p:audio>
              <p:cMediaNode>
                <p:cTn id="43" fill="hold" display="0">
                  <p:stCondLst>
                    <p:cond delay="indefinite"/>
                  </p:stCondLst>
                  <p:endCondLst>
                    <p:cond evt="onNext" delay="0">
                      <p:tgtEl>
                        <p:sldTgt/>
                      </p:tgtEl>
                    </p:cond>
                    <p:cond evt="onPrev" delay="0">
                      <p:tgtEl>
                        <p:sldTgt/>
                      </p:tgtEl>
                    </p:cond>
                    <p:cond evt="onStopAudio" delay="0">
                      <p:tgtEl>
                        <p:sldTgt/>
                      </p:tgtEl>
                    </p:cond>
                  </p:endCondLst>
                </p:cTn>
                <p:tgtEl>
                  <p:spTgt spid="15"/>
                </p:tgtEl>
              </p:cMediaNode>
            </p:audio>
            <p:seq concurrent="1" nextAc="seek">
              <p:cTn id="44" restart="whenNotActive" fill="hold" evtFilter="cancelBubble" nodeType="interactiveSeq">
                <p:stCondLst>
                  <p:cond evt="onClick" delay="0">
                    <p:tgtEl>
                      <p:spTgt spid="16"/>
                    </p:tgtEl>
                  </p:cond>
                </p:stCondLst>
                <p:endSync evt="end" delay="0">
                  <p:rtn val="all"/>
                </p:endSync>
                <p:childTnLst>
                  <p:par>
                    <p:cTn id="45" fill="hold">
                      <p:stCondLst>
                        <p:cond delay="0"/>
                      </p:stCondLst>
                      <p:childTnLst>
                        <p:par>
                          <p:cTn id="46" fill="hold">
                            <p:stCondLst>
                              <p:cond delay="0"/>
                            </p:stCondLst>
                            <p:childTnLst>
                              <p:par>
                                <p:cTn id="47" presetID="1" presetClass="mediacall" presetSubtype="0" fill="hold" nodeType="clickEffect">
                                  <p:stCondLst>
                                    <p:cond delay="0"/>
                                  </p:stCondLst>
                                  <p:childTnLst>
                                    <p:cmd type="call" cmd="playFrom(0.0)">
                                      <p:cBhvr>
                                        <p:cTn id="48" dur="2000" fill="hold"/>
                                        <p:tgtEl>
                                          <p:spTgt spid="16"/>
                                        </p:tgtEl>
                                      </p:cBhvr>
                                    </p:cmd>
                                  </p:childTnLst>
                                </p:cTn>
                              </p:par>
                            </p:childTnLst>
                          </p:cTn>
                        </p:par>
                      </p:childTnLst>
                    </p:cTn>
                  </p:par>
                </p:childTnLst>
              </p:cTn>
              <p:nextCondLst>
                <p:cond evt="onClick" delay="0">
                  <p:tgtEl>
                    <p:spTgt spid="16"/>
                  </p:tgtEl>
                </p:cond>
              </p:nextCondLst>
            </p:seq>
            <p:audio>
              <p:cMediaNode>
                <p:cTn id="49" fill="hold" display="0">
                  <p:stCondLst>
                    <p:cond delay="indefinite"/>
                  </p:stCondLst>
                  <p:endCondLst>
                    <p:cond evt="onNext" delay="0">
                      <p:tgtEl>
                        <p:sldTgt/>
                      </p:tgtEl>
                    </p:cond>
                    <p:cond evt="onPrev" delay="0">
                      <p:tgtEl>
                        <p:sldTgt/>
                      </p:tgtEl>
                    </p:cond>
                    <p:cond evt="onStopAudio" delay="0">
                      <p:tgtEl>
                        <p:sldTgt/>
                      </p:tgtEl>
                    </p:cond>
                  </p:endCondLst>
                </p:cTn>
                <p:tgtEl>
                  <p:spTgt spid="16"/>
                </p:tgtEl>
              </p:cMediaNode>
            </p:audio>
            <p:seq concurrent="1" nextAc="seek">
              <p:cTn id="50" restart="whenNotActive" fill="hold" evtFilter="cancelBubble" nodeType="interactiveSeq">
                <p:stCondLst>
                  <p:cond evt="onClick" delay="0">
                    <p:tgtEl>
                      <p:spTgt spid="17"/>
                    </p:tgtEl>
                  </p:cond>
                </p:stCondLst>
                <p:endSync evt="end" delay="0">
                  <p:rtn val="all"/>
                </p:endSync>
                <p:childTnLst>
                  <p:par>
                    <p:cTn id="51" fill="hold">
                      <p:stCondLst>
                        <p:cond delay="0"/>
                      </p:stCondLst>
                      <p:childTnLst>
                        <p:par>
                          <p:cTn id="52" fill="hold">
                            <p:stCondLst>
                              <p:cond delay="0"/>
                            </p:stCondLst>
                            <p:childTnLst>
                              <p:par>
                                <p:cTn id="53" presetID="1" presetClass="mediacall" presetSubtype="0" fill="hold" nodeType="clickEffect">
                                  <p:stCondLst>
                                    <p:cond delay="0"/>
                                  </p:stCondLst>
                                  <p:childTnLst>
                                    <p:cmd type="call" cmd="playFrom(0.0)">
                                      <p:cBhvr>
                                        <p:cTn id="54" dur="2000" fill="hold"/>
                                        <p:tgtEl>
                                          <p:spTgt spid="17"/>
                                        </p:tgtEl>
                                      </p:cBhvr>
                                    </p:cmd>
                                  </p:childTnLst>
                                </p:cTn>
                              </p:par>
                            </p:childTnLst>
                          </p:cTn>
                        </p:par>
                      </p:childTnLst>
                    </p:cTn>
                  </p:par>
                </p:childTnLst>
              </p:cTn>
              <p:nextCondLst>
                <p:cond evt="onClick" delay="0">
                  <p:tgtEl>
                    <p:spTgt spid="17"/>
                  </p:tgtEl>
                </p:cond>
              </p:nextCondLst>
            </p:seq>
            <p:audio>
              <p:cMediaNode>
                <p:cTn id="55" fill="hold" display="0">
                  <p:stCondLst>
                    <p:cond delay="indefinite"/>
                  </p:stCondLst>
                  <p:endCondLst>
                    <p:cond evt="onNext" delay="0">
                      <p:tgtEl>
                        <p:sldTgt/>
                      </p:tgtEl>
                    </p:cond>
                    <p:cond evt="onPrev" delay="0">
                      <p:tgtEl>
                        <p:sldTgt/>
                      </p:tgtEl>
                    </p:cond>
                    <p:cond evt="onStopAudio" delay="0">
                      <p:tgtEl>
                        <p:sldTgt/>
                      </p:tgtEl>
                    </p:cond>
                  </p:endCondLst>
                </p:cTn>
                <p:tgtEl>
                  <p:spTgt spid="1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p:txBody>
          <a:bodyPr/>
          <a:lstStyle/>
          <a:p>
            <a:pPr eaLnBrk="1" hangingPunct="1">
              <a:defRPr/>
            </a:pPr>
            <a:r>
              <a:rPr lang="en-US">
                <a:cs typeface="+mj-cs"/>
              </a:rPr>
              <a:t>Perception of Frequency</a:t>
            </a:r>
          </a:p>
        </p:txBody>
      </p:sp>
      <p:sp>
        <p:nvSpPr>
          <p:cNvPr id="222211" name="Rectangle 3"/>
          <p:cNvSpPr>
            <a:spLocks noGrp="1" noChangeArrowheads="1"/>
          </p:cNvSpPr>
          <p:nvPr>
            <p:ph sz="quarter" idx="1"/>
          </p:nvPr>
        </p:nvSpPr>
        <p:spPr/>
        <p:txBody>
          <a:bodyPr/>
          <a:lstStyle/>
          <a:p>
            <a:pPr eaLnBrk="1" hangingPunct="1">
              <a:defRPr/>
            </a:pPr>
            <a:r>
              <a:rPr lang="en-US" sz="2600">
                <a:cs typeface="+mn-cs"/>
              </a:rPr>
              <a:t>Pitch versus frequency</a:t>
            </a:r>
          </a:p>
          <a:p>
            <a:pPr marL="742950" lvl="1" indent="-285750" eaLnBrk="1" hangingPunct="1">
              <a:defRPr/>
            </a:pPr>
            <a:r>
              <a:rPr lang="en-US" sz="2200"/>
              <a:t>Relationship between perceived pitch and actual frequency is not linear</a:t>
            </a:r>
          </a:p>
          <a:p>
            <a:pPr marL="742950" lvl="1" indent="-285750" eaLnBrk="1" hangingPunct="1">
              <a:defRPr/>
            </a:pPr>
            <a:r>
              <a:rPr lang="en-US" sz="2200"/>
              <a:t>For freq less than 1000, pitch rises more quickly than freq</a:t>
            </a:r>
          </a:p>
          <a:p>
            <a:pPr marL="1143000" lvl="2" indent="-228600" eaLnBrk="1" hangingPunct="1">
              <a:defRPr/>
            </a:pPr>
            <a:r>
              <a:rPr lang="en-US" sz="2100"/>
              <a:t>Pitch of 500 is frequency of 100, </a:t>
            </a:r>
          </a:p>
          <a:p>
            <a:pPr marL="742950" lvl="1" indent="-285750" eaLnBrk="1" hangingPunct="1">
              <a:defRPr/>
            </a:pPr>
            <a:r>
              <a:rPr lang="en-US" sz="2200"/>
              <a:t>For freq greater than 1000, pitch rises more slowly than frequency</a:t>
            </a:r>
          </a:p>
          <a:p>
            <a:pPr marL="1143000" lvl="2" indent="-228600" eaLnBrk="1" hangingPunct="1">
              <a:defRPr/>
            </a:pPr>
            <a:r>
              <a:rPr lang="en-US" sz="2100"/>
              <a:t>Pitch of 2000, frequency of 3000</a:t>
            </a:r>
          </a:p>
          <a:p>
            <a:pPr marL="1143000" lvl="2" indent="-228600" eaLnBrk="1" hangingPunct="1">
              <a:defRPr/>
            </a:pPr>
            <a:r>
              <a:rPr lang="en-US" sz="2100"/>
              <a:t>Pitch of 3000, frequency of 10000</a:t>
            </a:r>
          </a:p>
          <a:p>
            <a:pPr marL="1143000" lvl="2" indent="-228600" eaLnBrk="1" hangingPunct="1">
              <a:buFont typeface="Wingdings" charset="0"/>
              <a:buNone/>
              <a:defRPr/>
            </a:pPr>
            <a:endParaRPr lang="en-US" sz="2100"/>
          </a:p>
          <a:p>
            <a:pPr marL="742950" lvl="1" indent="-285750" eaLnBrk="1" hangingPunct="1">
              <a:defRPr/>
            </a:pPr>
            <a:endParaRPr lang="en-US" sz="2200"/>
          </a:p>
        </p:txBody>
      </p:sp>
      <p:sp>
        <p:nvSpPr>
          <p:cNvPr id="2" name="Footer Placeholder 1"/>
          <p:cNvSpPr>
            <a:spLocks noGrp="1"/>
          </p:cNvSpPr>
          <p:nvPr>
            <p:ph type="ftr" sz="quarter" idx="11"/>
          </p:nvPr>
        </p:nvSpPr>
        <p:spPr/>
        <p:txBody>
          <a:bodyPr/>
          <a:lstStyle/>
          <a:p>
            <a:pPr>
              <a:defRPr/>
            </a:pPr>
            <a:r>
              <a:rPr lang="en-US"/>
              <a:t>CS4590: Computer Audio - Spring 2015</a:t>
            </a:r>
          </a:p>
        </p:txBody>
      </p:sp>
    </p:spTree>
  </p:cSld>
  <p:clrMapOvr>
    <a:masterClrMapping/>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pPr eaLnBrk="1" hangingPunct="1">
              <a:defRPr/>
            </a:pPr>
            <a:r>
              <a:rPr lang="en-US">
                <a:cs typeface="+mj-cs"/>
              </a:rPr>
              <a:t>Perception of Frequency</a:t>
            </a:r>
          </a:p>
        </p:txBody>
      </p:sp>
      <p:sp>
        <p:nvSpPr>
          <p:cNvPr id="224259" name="Rectangle 3"/>
          <p:cNvSpPr>
            <a:spLocks noGrp="1" noChangeArrowheads="1"/>
          </p:cNvSpPr>
          <p:nvPr>
            <p:ph sz="quarter" idx="1"/>
          </p:nvPr>
        </p:nvSpPr>
        <p:spPr/>
        <p:txBody>
          <a:bodyPr/>
          <a:lstStyle/>
          <a:p>
            <a:pPr eaLnBrk="1" hangingPunct="1">
              <a:lnSpc>
                <a:spcPct val="90000"/>
              </a:lnSpc>
              <a:defRPr/>
            </a:pPr>
            <a:r>
              <a:rPr lang="en-US" dirty="0">
                <a:cs typeface="+mn-cs"/>
              </a:rPr>
              <a:t>Pitch and Intensity</a:t>
            </a:r>
          </a:p>
          <a:p>
            <a:pPr marL="742950" lvl="1" indent="-285750" eaLnBrk="1" hangingPunct="1">
              <a:lnSpc>
                <a:spcPct val="90000"/>
              </a:lnSpc>
              <a:defRPr/>
            </a:pPr>
            <a:r>
              <a:rPr lang="en-US" dirty="0"/>
              <a:t>Two tones of slightly different frequencies were presented and the observer adjusted the intensity of one tone until both tones were perceived as equal in pitch (Stevens 1935)</a:t>
            </a:r>
          </a:p>
          <a:p>
            <a:pPr marL="742950" lvl="1" indent="-285750" eaLnBrk="1" hangingPunct="1">
              <a:lnSpc>
                <a:spcPct val="90000"/>
              </a:lnSpc>
              <a:defRPr/>
            </a:pPr>
            <a:r>
              <a:rPr lang="en-US" dirty="0"/>
              <a:t>When intensity is increased the pitch of high tones increases</a:t>
            </a:r>
          </a:p>
          <a:p>
            <a:pPr marL="742950" lvl="1" indent="-285750" eaLnBrk="1" hangingPunct="1">
              <a:lnSpc>
                <a:spcPct val="90000"/>
              </a:lnSpc>
              <a:defRPr/>
            </a:pPr>
            <a:r>
              <a:rPr lang="en-US" dirty="0"/>
              <a:t>Pitch of low tones decreases</a:t>
            </a:r>
          </a:p>
          <a:p>
            <a:pPr marL="742950" lvl="1" indent="-285750" eaLnBrk="1" hangingPunct="1">
              <a:lnSpc>
                <a:spcPct val="90000"/>
              </a:lnSpc>
              <a:defRPr/>
            </a:pPr>
            <a:r>
              <a:rPr lang="en-US" dirty="0"/>
              <a:t>For frequencies in the middle range the effect is minimal (1000 – 2000 Hz)</a:t>
            </a:r>
          </a:p>
        </p:txBody>
      </p:sp>
      <p:pic>
        <p:nvPicPr>
          <p:cNvPr id="224260" name="4k_volumeincrease.wav">
            <a:hlinkClick r:id="" action="ppaction://media"/>
          </p:cNvPr>
          <p:cNvPicPr>
            <a:picLocks noRot="1" noChangeAspect="1" noChangeArrowheads="1"/>
          </p:cNvPicPr>
          <p:nvPr>
            <a:audioFile r:link="rId2"/>
            <p:extLst>
              <p:ext uri="{DAA4B4D4-6D71-4841-9C94-3DE7FCFB9230}">
                <p14:media xmlns:p14="http://schemas.microsoft.com/office/powerpoint/2010/main" r:link="rId1"/>
              </p:ext>
            </p:extLst>
          </p:nvPr>
        </p:nvPicPr>
        <p:blipFill>
          <a:blip r:embed="rId7">
            <a:extLst>
              <a:ext uri="{28A0092B-C50C-407E-A947-70E740481C1C}">
                <a14:useLocalDpi xmlns:a14="http://schemas.microsoft.com/office/drawing/2010/main" val="0"/>
              </a:ext>
            </a:extLst>
          </a:blip>
          <a:srcRect/>
          <a:stretch>
            <a:fillRect/>
          </a:stretch>
        </p:blipFill>
        <p:spPr bwMode="auto">
          <a:xfrm>
            <a:off x="2819400" y="4038600"/>
            <a:ext cx="304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24261" name="100_volumeincrease.wav">
            <a:hlinkClick r:id="" action="ppaction://media"/>
          </p:cNvPr>
          <p:cNvPicPr>
            <a:picLocks noRot="1" noChangeAspect="1" noChangeArrowheads="1"/>
          </p:cNvPicPr>
          <p:nvPr>
            <a:audioFile r:link="rId4"/>
            <p:extLst>
              <p:ext uri="{DAA4B4D4-6D71-4841-9C94-3DE7FCFB9230}">
                <p14:media xmlns:p14="http://schemas.microsoft.com/office/powerpoint/2010/main" r:link="rId3"/>
              </p:ext>
            </p:extLst>
          </p:nvPr>
        </p:nvPicPr>
        <p:blipFill>
          <a:blip r:embed="rId7">
            <a:extLst>
              <a:ext uri="{28A0092B-C50C-407E-A947-70E740481C1C}">
                <a14:useLocalDpi xmlns:a14="http://schemas.microsoft.com/office/drawing/2010/main" val="0"/>
              </a:ext>
            </a:extLst>
          </a:blip>
          <a:srcRect/>
          <a:stretch>
            <a:fillRect/>
          </a:stretch>
        </p:blipFill>
        <p:spPr bwMode="auto">
          <a:xfrm>
            <a:off x="5486400" y="4419600"/>
            <a:ext cx="304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CS4590: Computer Audio - Spring 2015</a:t>
            </a:r>
          </a:p>
        </p:txBody>
      </p:sp>
    </p:spTree>
  </p:cSld>
  <p:clrMapOvr>
    <a:masterClrMapping/>
  </p:clrMapOvr>
  <p:transition>
    <p:fade thruBlk="1"/>
  </p:transition>
  <p:timing>
    <p:tnLst>
      <p:par>
        <p:cTn id="1" dur="indefinite" restart="never" nodeType="tmRoot">
          <p:childTnLst>
            <p:seq concurrent="1" nextAc="seek">
              <p:cTn id="2" restart="whenNotActive" fill="hold" evtFilter="cancelBubble" nodeType="interactiveSeq">
                <p:stCondLst>
                  <p:cond evt="onClick" delay="0">
                    <p:tgtEl>
                      <p:spTgt spid="224260"/>
                    </p:tgtEl>
                  </p:cond>
                </p:stCondLst>
                <p:endSync evt="end" delay="0">
                  <p:rtn val="all"/>
                </p:endSync>
                <p:childTnLst>
                  <p:par>
                    <p:cTn id="3" fill="hold" nodeType="clickPar">
                      <p:stCondLst>
                        <p:cond delay="0"/>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4000" fill="hold"/>
                                        <p:tgtEl>
                                          <p:spTgt spid="224260"/>
                                        </p:tgtEl>
                                      </p:cBhvr>
                                    </p:cmd>
                                  </p:childTnLst>
                                </p:cTn>
                              </p:par>
                            </p:childTnLst>
                          </p:cTn>
                        </p:par>
                      </p:childTnLst>
                    </p:cTn>
                  </p:par>
                </p:childTnLst>
              </p:cTn>
              <p:nextCondLst>
                <p:cond evt="onClick" delay="0">
                  <p:tgtEl>
                    <p:spTgt spid="224260"/>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224260"/>
                </p:tgtEl>
              </p:cMediaNode>
            </p:audio>
            <p:seq concurrent="1" nextAc="seek">
              <p:cTn id="8" restart="whenNotActive" fill="hold" evtFilter="cancelBubble" nodeType="interactiveSeq">
                <p:stCondLst>
                  <p:cond evt="onClick" delay="0">
                    <p:tgtEl>
                      <p:spTgt spid="224261"/>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1" presetClass="mediacall" presetSubtype="0" fill="hold" nodeType="clickEffect">
                                  <p:stCondLst>
                                    <p:cond delay="0"/>
                                  </p:stCondLst>
                                  <p:childTnLst>
                                    <p:cmd type="call" cmd="playFrom(0.0)">
                                      <p:cBhvr>
                                        <p:cTn id="12" dur="4000" fill="hold"/>
                                        <p:tgtEl>
                                          <p:spTgt spid="224261"/>
                                        </p:tgtEl>
                                      </p:cBhvr>
                                    </p:cmd>
                                  </p:childTnLst>
                                </p:cTn>
                              </p:par>
                            </p:childTnLst>
                          </p:cTn>
                        </p:par>
                      </p:childTnLst>
                    </p:cTn>
                  </p:par>
                </p:childTnLst>
              </p:cTn>
              <p:nextCondLst>
                <p:cond evt="onClick" delay="0">
                  <p:tgtEl>
                    <p:spTgt spid="224261"/>
                  </p:tgtEl>
                </p:cond>
              </p:nextCondLst>
            </p:seq>
            <p:audio>
              <p:cMediaNode>
                <p:cTn id="13" fill="hold" display="0">
                  <p:stCondLst>
                    <p:cond delay="indefinite"/>
                  </p:stCondLst>
                  <p:endCondLst>
                    <p:cond evt="onNext" delay="0">
                      <p:tgtEl>
                        <p:sldTgt/>
                      </p:tgtEl>
                    </p:cond>
                    <p:cond evt="onPrev" delay="0">
                      <p:tgtEl>
                        <p:sldTgt/>
                      </p:tgtEl>
                    </p:cond>
                    <p:cond evt="onStopAudio" delay="0">
                      <p:tgtEl>
                        <p:sldTgt/>
                      </p:tgtEl>
                    </p:cond>
                  </p:endCondLst>
                </p:cTn>
                <p:tgtEl>
                  <p:spTgt spid="224261"/>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lstStyle/>
          <a:p>
            <a:pPr eaLnBrk="1" hangingPunct="1">
              <a:defRPr/>
            </a:pPr>
            <a:r>
              <a:rPr lang="en-US">
                <a:cs typeface="+mj-cs"/>
              </a:rPr>
              <a:t>Timbre	</a:t>
            </a:r>
          </a:p>
        </p:txBody>
      </p:sp>
      <p:sp>
        <p:nvSpPr>
          <p:cNvPr id="226307" name="Rectangle 3"/>
          <p:cNvSpPr>
            <a:spLocks noGrp="1" noChangeArrowheads="1"/>
          </p:cNvSpPr>
          <p:nvPr>
            <p:ph sz="quarter" idx="1"/>
          </p:nvPr>
        </p:nvSpPr>
        <p:spPr/>
        <p:txBody>
          <a:bodyPr/>
          <a:lstStyle/>
          <a:p>
            <a:pPr eaLnBrk="1" hangingPunct="1">
              <a:lnSpc>
                <a:spcPct val="90000"/>
              </a:lnSpc>
              <a:defRPr/>
            </a:pPr>
            <a:r>
              <a:rPr lang="en-US" dirty="0">
                <a:cs typeface="+mn-cs"/>
              </a:rPr>
              <a:t>A sound</a:t>
            </a:r>
            <a:r>
              <a:rPr lang="ja-JP" altLang="en-US" dirty="0">
                <a:latin typeface="Arial"/>
                <a:cs typeface="+mn-cs"/>
              </a:rPr>
              <a:t>’</a:t>
            </a:r>
            <a:r>
              <a:rPr lang="en-US" dirty="0">
                <a:cs typeface="+mn-cs"/>
              </a:rPr>
              <a:t>s distinctive tonal quality produced by the number and intensity of harmonics (overtones) it produces</a:t>
            </a:r>
          </a:p>
          <a:p>
            <a:pPr eaLnBrk="1" hangingPunct="1">
              <a:lnSpc>
                <a:spcPct val="90000"/>
              </a:lnSpc>
              <a:defRPr/>
            </a:pPr>
            <a:r>
              <a:rPr lang="en-US" dirty="0">
                <a:cs typeface="+mn-cs"/>
              </a:rPr>
              <a:t>Timbre gives an instrument its distinctive sound</a:t>
            </a:r>
          </a:p>
          <a:p>
            <a:pPr marL="742950" lvl="1" indent="-285750" eaLnBrk="1" hangingPunct="1">
              <a:lnSpc>
                <a:spcPct val="90000"/>
              </a:lnSpc>
              <a:defRPr/>
            </a:pPr>
            <a:r>
              <a:rPr lang="en-US" dirty="0"/>
              <a:t>Guitar and piano produce many harmonics so tones are fuller and richer</a:t>
            </a:r>
          </a:p>
          <a:p>
            <a:pPr marL="742950" lvl="1" indent="-285750" eaLnBrk="1" hangingPunct="1">
              <a:lnSpc>
                <a:spcPct val="90000"/>
              </a:lnSpc>
              <a:defRPr/>
            </a:pPr>
            <a:r>
              <a:rPr lang="en-US" dirty="0"/>
              <a:t>Flute has few harmonics which give a clear pure tone</a:t>
            </a:r>
          </a:p>
        </p:txBody>
      </p:sp>
      <p:pic>
        <p:nvPicPr>
          <p:cNvPr id="226309" name="flute.mp3">
            <a:hlinkClick r:id="" action="ppaction://media"/>
          </p:cNvPr>
          <p:cNvPicPr>
            <a:picLocks noRot="1" noChangeAspect="1" noChangeArrowheads="1"/>
          </p:cNvPicPr>
          <p:nvPr>
            <a:audioFile r:link="rId2"/>
            <p:extLst>
              <p:ext uri="{DAA4B4D4-6D71-4841-9C94-3DE7FCFB9230}">
                <p14:media xmlns:p14="http://schemas.microsoft.com/office/powerpoint/2010/main" r:link="rId1"/>
              </p:ext>
            </p:extLst>
          </p:nvPr>
        </p:nvPicPr>
        <p:blipFill>
          <a:blip r:embed="rId5">
            <a:extLst>
              <a:ext uri="{28A0092B-C50C-407E-A947-70E740481C1C}">
                <a14:useLocalDpi xmlns:a14="http://schemas.microsoft.com/office/drawing/2010/main" val="0"/>
              </a:ext>
            </a:extLst>
          </a:blip>
          <a:srcRect/>
          <a:stretch>
            <a:fillRect/>
          </a:stretch>
        </p:blipFill>
        <p:spPr bwMode="auto">
          <a:xfrm>
            <a:off x="2209800" y="5181600"/>
            <a:ext cx="304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3252" name="60E84223.WAV">
            <a:hlinkClick r:id="" action="ppaction://media"/>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5105400"/>
            <a:ext cx="406400" cy="40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CS4590: Computer Audio - Spring 2015</a:t>
            </a:r>
          </a:p>
        </p:txBody>
      </p:sp>
    </p:spTree>
  </p:cSld>
  <p:clrMapOvr>
    <a:masterClrMapping/>
  </p:clrMapOvr>
  <p:transition>
    <p:fade thruBlk="1"/>
  </p:transition>
  <p:timing>
    <p:tnLst>
      <p:par>
        <p:cTn id="1" dur="indefinite" restart="never" nodeType="tmRoot">
          <p:childTnLst>
            <p:seq concurrent="1" nextAc="seek">
              <p:cTn id="2" restart="whenNotActive" fill="hold" evtFilter="cancelBubble" nodeType="interactiveSeq">
                <p:stCondLst>
                  <p:cond evt="onClick" delay="0">
                    <p:tgtEl>
                      <p:spTgt spid="226309"/>
                    </p:tgtEl>
                  </p:cond>
                </p:stCondLst>
                <p:endSync evt="end" delay="0">
                  <p:rtn val="all"/>
                </p:endSync>
                <p:childTnLst>
                  <p:par>
                    <p:cTn id="3" fill="hold" nodeType="clickPar">
                      <p:stCondLst>
                        <p:cond delay="0"/>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10343" fill="hold"/>
                                        <p:tgtEl>
                                          <p:spTgt spid="226309"/>
                                        </p:tgtEl>
                                      </p:cBhvr>
                                    </p:cmd>
                                  </p:childTnLst>
                                </p:cTn>
                              </p:par>
                            </p:childTnLst>
                          </p:cTn>
                        </p:par>
                      </p:childTnLst>
                    </p:cTn>
                  </p:par>
                </p:childTnLst>
              </p:cTn>
              <p:nextCondLst>
                <p:cond evt="onClick" delay="0">
                  <p:tgtEl>
                    <p:spTgt spid="226309"/>
                  </p:tgtEl>
                </p:cond>
              </p:nextCondLst>
            </p:seq>
            <p:audio>
              <p:cMediaNode vol="80000">
                <p:cTn id="7" fill="hold" display="0">
                  <p:stCondLst>
                    <p:cond delay="indefinite"/>
                  </p:stCondLst>
                  <p:endCondLst>
                    <p:cond evt="onStopAudio" delay="0">
                      <p:tgtEl>
                        <p:sldTgt/>
                      </p:tgtEl>
                    </p:cond>
                  </p:endCondLst>
                </p:cTn>
                <p:tgtEl>
                  <p:spTgt spid="226309"/>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p:txBody>
          <a:bodyPr/>
          <a:lstStyle/>
          <a:p>
            <a:pPr eaLnBrk="1" hangingPunct="1">
              <a:defRPr/>
            </a:pPr>
            <a:r>
              <a:rPr lang="en-US">
                <a:cs typeface="+mj-cs"/>
              </a:rPr>
              <a:t>Effect of Multiple Tones</a:t>
            </a:r>
          </a:p>
        </p:txBody>
      </p:sp>
      <p:sp>
        <p:nvSpPr>
          <p:cNvPr id="228355" name="Rectangle 3"/>
          <p:cNvSpPr>
            <a:spLocks noGrp="1" noChangeArrowheads="1"/>
          </p:cNvSpPr>
          <p:nvPr>
            <p:ph sz="quarter" idx="1"/>
          </p:nvPr>
        </p:nvSpPr>
        <p:spPr/>
        <p:txBody>
          <a:bodyPr/>
          <a:lstStyle/>
          <a:p>
            <a:pPr eaLnBrk="1" hangingPunct="1">
              <a:lnSpc>
                <a:spcPct val="90000"/>
              </a:lnSpc>
              <a:defRPr/>
            </a:pPr>
            <a:r>
              <a:rPr lang="en-US">
                <a:cs typeface="+mn-cs"/>
              </a:rPr>
              <a:t>Duration of tones important</a:t>
            </a:r>
          </a:p>
          <a:p>
            <a:pPr marL="742950" lvl="1" indent="-285750" eaLnBrk="1" hangingPunct="1">
              <a:lnSpc>
                <a:spcPct val="90000"/>
              </a:lnSpc>
              <a:defRPr/>
            </a:pPr>
            <a:r>
              <a:rPr lang="en-US"/>
              <a:t>Can recognize and differentiate better the longer the duration</a:t>
            </a:r>
          </a:p>
          <a:p>
            <a:pPr marL="742950" lvl="1" indent="-285750" eaLnBrk="1" hangingPunct="1">
              <a:lnSpc>
                <a:spcPct val="90000"/>
              </a:lnSpc>
              <a:defRPr/>
            </a:pPr>
            <a:r>
              <a:rPr lang="en-US"/>
              <a:t>Less than 250 msec will lose tonal quality and will sound like click</a:t>
            </a:r>
          </a:p>
          <a:p>
            <a:pPr marL="742950" lvl="1" indent="-285750" eaLnBrk="1" hangingPunct="1">
              <a:lnSpc>
                <a:spcPct val="90000"/>
              </a:lnSpc>
              <a:defRPr/>
            </a:pPr>
            <a:r>
              <a:rPr lang="en-US"/>
              <a:t>Loudness also affected by duration up to about 0.2 seconds </a:t>
            </a:r>
          </a:p>
          <a:p>
            <a:pPr marL="1143000" lvl="2" indent="-228600" eaLnBrk="1" hangingPunct="1">
              <a:lnSpc>
                <a:spcPct val="90000"/>
              </a:lnSpc>
              <a:defRPr/>
            </a:pPr>
            <a:r>
              <a:rPr lang="en-US"/>
              <a:t>Loudness grows with duration</a:t>
            </a:r>
          </a:p>
          <a:p>
            <a:pPr marL="742950" lvl="1" indent="-285750" eaLnBrk="1" hangingPunct="1">
              <a:lnSpc>
                <a:spcPct val="90000"/>
              </a:lnSpc>
              <a:defRPr/>
            </a:pPr>
            <a:r>
              <a:rPr lang="en-US"/>
              <a:t>Muscles in ear will provide 20dB of protection after 150ms</a:t>
            </a:r>
          </a:p>
          <a:p>
            <a:pPr eaLnBrk="1" hangingPunct="1">
              <a:lnSpc>
                <a:spcPct val="90000"/>
              </a:lnSpc>
              <a:defRPr/>
            </a:pPr>
            <a:endParaRPr lang="en-US" sz="2600">
              <a:cs typeface="+mn-cs"/>
            </a:endParaRPr>
          </a:p>
        </p:txBody>
      </p:sp>
      <p:sp>
        <p:nvSpPr>
          <p:cNvPr id="2" name="Footer Placeholder 1"/>
          <p:cNvSpPr>
            <a:spLocks noGrp="1"/>
          </p:cNvSpPr>
          <p:nvPr>
            <p:ph type="ftr" sz="quarter" idx="11"/>
          </p:nvPr>
        </p:nvSpPr>
        <p:spPr/>
        <p:txBody>
          <a:bodyPr/>
          <a:lstStyle/>
          <a:p>
            <a:pPr>
              <a:defRPr/>
            </a:pPr>
            <a:r>
              <a:rPr lang="en-US"/>
              <a:t>CS4590: Computer Audio - Spring 2015</a:t>
            </a:r>
          </a:p>
        </p:txBody>
      </p:sp>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pPr eaLnBrk="1" hangingPunct="1">
              <a:defRPr/>
            </a:pPr>
            <a:r>
              <a:rPr lang="en-US" dirty="0">
                <a:cs typeface="+mj-cs"/>
              </a:rPr>
              <a:t>Anatomy of the Ear</a:t>
            </a:r>
          </a:p>
        </p:txBody>
      </p:sp>
      <p:pic>
        <p:nvPicPr>
          <p:cNvPr id="20482" name="Picture 3" descr="e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676400"/>
            <a:ext cx="6629400" cy="45410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CS4590: Computer Audio - Spring 2015</a:t>
            </a:r>
          </a:p>
        </p:txBody>
      </p:sp>
    </p:spTree>
  </p:cSld>
  <p:clrMapOvr>
    <a:masterClrMapping/>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p:txBody>
          <a:bodyPr/>
          <a:lstStyle/>
          <a:p>
            <a:pPr eaLnBrk="1" hangingPunct="1">
              <a:defRPr/>
            </a:pPr>
            <a:r>
              <a:rPr lang="en-US">
                <a:cs typeface="+mj-cs"/>
              </a:rPr>
              <a:t>Effect of Multiple Tones</a:t>
            </a:r>
          </a:p>
        </p:txBody>
      </p:sp>
      <p:sp>
        <p:nvSpPr>
          <p:cNvPr id="230403" name="Rectangle 3"/>
          <p:cNvSpPr>
            <a:spLocks noGrp="1" noChangeArrowheads="1"/>
          </p:cNvSpPr>
          <p:nvPr>
            <p:ph sz="quarter" idx="1"/>
          </p:nvPr>
        </p:nvSpPr>
        <p:spPr/>
        <p:txBody>
          <a:bodyPr/>
          <a:lstStyle/>
          <a:p>
            <a:pPr eaLnBrk="1" hangingPunct="1">
              <a:lnSpc>
                <a:spcPct val="90000"/>
              </a:lnSpc>
              <a:defRPr/>
            </a:pPr>
            <a:r>
              <a:rPr lang="en-US" sz="2600">
                <a:cs typeface="+mn-cs"/>
              </a:rPr>
              <a:t>Masking</a:t>
            </a:r>
          </a:p>
          <a:p>
            <a:pPr marL="742950" lvl="1" indent="-285750" eaLnBrk="1" hangingPunct="1">
              <a:lnSpc>
                <a:spcPct val="90000"/>
              </a:lnSpc>
              <a:defRPr/>
            </a:pPr>
            <a:r>
              <a:rPr lang="en-US" sz="2200"/>
              <a:t>Perception of sound depends on its frequency and intensity but on the other sounds present at the time.</a:t>
            </a:r>
          </a:p>
          <a:p>
            <a:pPr marL="742950" lvl="1" indent="-285750" eaLnBrk="1" hangingPunct="1">
              <a:lnSpc>
                <a:spcPct val="90000"/>
              </a:lnSpc>
              <a:defRPr/>
            </a:pPr>
            <a:r>
              <a:rPr lang="en-US" sz="2200"/>
              <a:t>Two tones, close in frequency, with one of a greater intensity</a:t>
            </a:r>
          </a:p>
          <a:p>
            <a:pPr marL="1143000" lvl="2" indent="-228600" eaLnBrk="1" hangingPunct="1">
              <a:lnSpc>
                <a:spcPct val="90000"/>
              </a:lnSpc>
              <a:defRPr/>
            </a:pPr>
            <a:r>
              <a:rPr lang="en-US" sz="2100"/>
              <a:t>Intense tone will reduce or eliminate the perception of the softer tone. </a:t>
            </a:r>
            <a:r>
              <a:rPr lang="ja-JP" altLang="en-US" sz="2100">
                <a:latin typeface="Arial"/>
              </a:rPr>
              <a:t>“</a:t>
            </a:r>
            <a:r>
              <a:rPr lang="en-US" sz="2100"/>
              <a:t>drowning out</a:t>
            </a:r>
            <a:r>
              <a:rPr lang="ja-JP" altLang="en-US" sz="2100">
                <a:latin typeface="Arial"/>
              </a:rPr>
              <a:t>”</a:t>
            </a:r>
            <a:endParaRPr lang="en-US" sz="2100"/>
          </a:p>
          <a:p>
            <a:pPr marL="1143000" lvl="2" indent="-228600" eaLnBrk="1" hangingPunct="1">
              <a:lnSpc>
                <a:spcPct val="90000"/>
              </a:lnSpc>
              <a:defRPr/>
            </a:pPr>
            <a:r>
              <a:rPr lang="en-US" sz="2100"/>
              <a:t>The closer the masking and test tone, the greater the masking effect</a:t>
            </a:r>
          </a:p>
          <a:p>
            <a:pPr marL="1143000" lvl="2" indent="-228600" eaLnBrk="1" hangingPunct="1">
              <a:lnSpc>
                <a:spcPct val="90000"/>
              </a:lnSpc>
              <a:defRPr/>
            </a:pPr>
            <a:r>
              <a:rPr lang="en-US" sz="2100"/>
              <a:t>The more intense the masking tone the greater the masking effect on broader range of frequencies</a:t>
            </a:r>
          </a:p>
          <a:p>
            <a:pPr marL="1143000" lvl="2" indent="-228600" eaLnBrk="1" hangingPunct="1">
              <a:lnSpc>
                <a:spcPct val="90000"/>
              </a:lnSpc>
              <a:defRPr/>
            </a:pPr>
            <a:r>
              <a:rPr lang="en-US" sz="2100"/>
              <a:t>If the test tone frequency is greater than the masking tone, the effect is increased. </a:t>
            </a:r>
          </a:p>
        </p:txBody>
      </p:sp>
      <p:sp>
        <p:nvSpPr>
          <p:cNvPr id="2" name="Footer Placeholder 1"/>
          <p:cNvSpPr>
            <a:spLocks noGrp="1"/>
          </p:cNvSpPr>
          <p:nvPr>
            <p:ph type="ftr" sz="quarter" idx="11"/>
          </p:nvPr>
        </p:nvSpPr>
        <p:spPr/>
        <p:txBody>
          <a:bodyPr/>
          <a:lstStyle/>
          <a:p>
            <a:pPr>
              <a:defRPr/>
            </a:pPr>
            <a:r>
              <a:rPr lang="en-US"/>
              <a:t>CS4590: Computer Audio - Spring 2015</a:t>
            </a:r>
          </a:p>
        </p:txBody>
      </p:sp>
    </p:spTree>
  </p:cSld>
  <p:clrMapOvr>
    <a:masterClrMapping/>
  </p:clrMapOvr>
  <p:transition>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title"/>
          </p:nvPr>
        </p:nvSpPr>
        <p:spPr/>
        <p:txBody>
          <a:bodyPr/>
          <a:lstStyle/>
          <a:p>
            <a:pPr eaLnBrk="1" hangingPunct="1">
              <a:defRPr/>
            </a:pPr>
            <a:r>
              <a:rPr lang="en-US">
                <a:cs typeface="+mj-cs"/>
              </a:rPr>
              <a:t>Effect of Multiple Tones	</a:t>
            </a:r>
          </a:p>
        </p:txBody>
      </p:sp>
      <p:sp>
        <p:nvSpPr>
          <p:cNvPr id="232451" name="Rectangle 3"/>
          <p:cNvSpPr>
            <a:spLocks noGrp="1" noChangeArrowheads="1"/>
          </p:cNvSpPr>
          <p:nvPr>
            <p:ph sz="quarter" idx="1"/>
          </p:nvPr>
        </p:nvSpPr>
        <p:spPr/>
        <p:txBody>
          <a:bodyPr/>
          <a:lstStyle/>
          <a:p>
            <a:pPr eaLnBrk="1" hangingPunct="1">
              <a:lnSpc>
                <a:spcPct val="90000"/>
              </a:lnSpc>
              <a:defRPr/>
            </a:pPr>
            <a:r>
              <a:rPr lang="en-US" sz="2600" dirty="0">
                <a:cs typeface="+mn-cs"/>
              </a:rPr>
              <a:t>Forward and backward masking</a:t>
            </a:r>
          </a:p>
          <a:p>
            <a:pPr marL="742950" lvl="1" indent="-285750" eaLnBrk="1" hangingPunct="1">
              <a:lnSpc>
                <a:spcPct val="90000"/>
              </a:lnSpc>
              <a:defRPr/>
            </a:pPr>
            <a:r>
              <a:rPr lang="en-US" sz="2200" dirty="0"/>
              <a:t>Masking can occur when the tones are not simultaneous</a:t>
            </a:r>
          </a:p>
          <a:p>
            <a:pPr eaLnBrk="1" hangingPunct="1">
              <a:lnSpc>
                <a:spcPct val="90000"/>
              </a:lnSpc>
              <a:defRPr/>
            </a:pPr>
            <a:r>
              <a:rPr lang="en-US" sz="2600" dirty="0" err="1">
                <a:cs typeface="+mn-cs"/>
              </a:rPr>
              <a:t>Interaural</a:t>
            </a:r>
            <a:r>
              <a:rPr lang="en-US" sz="2600" dirty="0">
                <a:cs typeface="+mn-cs"/>
              </a:rPr>
              <a:t> Masking</a:t>
            </a:r>
          </a:p>
          <a:p>
            <a:pPr marL="742950" lvl="1" indent="-285750" eaLnBrk="1" hangingPunct="1">
              <a:lnSpc>
                <a:spcPct val="90000"/>
              </a:lnSpc>
              <a:defRPr/>
            </a:pPr>
            <a:r>
              <a:rPr lang="en-US" sz="2200" dirty="0"/>
              <a:t>Intense sound in one ear can mask weaker in other ear</a:t>
            </a:r>
          </a:p>
          <a:p>
            <a:pPr marL="422910" indent="-285750">
              <a:lnSpc>
                <a:spcPct val="90000"/>
              </a:lnSpc>
              <a:defRPr/>
            </a:pPr>
            <a:r>
              <a:rPr lang="en-US" sz="2400" dirty="0">
                <a:hlinkClick r:id="rId5"/>
              </a:rPr>
              <a:t>http://webpages.mcgill.ca/staff/Group2/abregm1/web/downloadstoc.htm#22</a:t>
            </a:r>
            <a:r>
              <a:rPr lang="en-US" sz="2400" dirty="0"/>
              <a:t> </a:t>
            </a:r>
            <a:endParaRPr lang="en-US" sz="2500" dirty="0"/>
          </a:p>
          <a:p>
            <a:pPr>
              <a:lnSpc>
                <a:spcPct val="90000"/>
              </a:lnSpc>
              <a:defRPr/>
            </a:pPr>
            <a:r>
              <a:rPr lang="en-US" sz="2200" dirty="0"/>
              <a:t>Temporary loss of hearing sensitivity</a:t>
            </a:r>
          </a:p>
          <a:p>
            <a:pPr marL="742950" lvl="1" indent="-285750" eaLnBrk="1" hangingPunct="1">
              <a:lnSpc>
                <a:spcPct val="90000"/>
              </a:lnSpc>
              <a:defRPr/>
            </a:pPr>
            <a:r>
              <a:rPr lang="en-US" sz="2200" dirty="0"/>
              <a:t>Greater for high frequencies</a:t>
            </a:r>
          </a:p>
          <a:p>
            <a:pPr marL="742950" lvl="1" indent="-285750" eaLnBrk="1" hangingPunct="1">
              <a:lnSpc>
                <a:spcPct val="90000"/>
              </a:lnSpc>
              <a:defRPr/>
            </a:pPr>
            <a:r>
              <a:rPr lang="en-US" sz="2200" dirty="0"/>
              <a:t>Permanent Threshold Shift</a:t>
            </a:r>
          </a:p>
          <a:p>
            <a:pPr marL="1143000" lvl="2" indent="-228600" eaLnBrk="1" hangingPunct="1">
              <a:lnSpc>
                <a:spcPct val="90000"/>
              </a:lnSpc>
              <a:defRPr/>
            </a:pPr>
            <a:r>
              <a:rPr lang="en-US" dirty="0"/>
              <a:t>e.g. industrial settings</a:t>
            </a:r>
          </a:p>
        </p:txBody>
      </p:sp>
      <p:sp>
        <p:nvSpPr>
          <p:cNvPr id="2" name="Footer Placeholder 1"/>
          <p:cNvSpPr>
            <a:spLocks noGrp="1"/>
          </p:cNvSpPr>
          <p:nvPr>
            <p:ph type="ftr" sz="quarter" idx="11"/>
          </p:nvPr>
        </p:nvSpPr>
        <p:spPr/>
        <p:txBody>
          <a:bodyPr/>
          <a:lstStyle/>
          <a:p>
            <a:pPr>
              <a:defRPr/>
            </a:pPr>
            <a:r>
              <a:rPr lang="en-US"/>
              <a:t>CS4590: Computer Audio - Spring 2015</a:t>
            </a:r>
          </a:p>
        </p:txBody>
      </p:sp>
      <p:pic>
        <p:nvPicPr>
          <p:cNvPr id="3" name="auditoryMasking-Track22.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696200" y="3733800"/>
            <a:ext cx="482600" cy="482600"/>
          </a:xfrm>
          <a:prstGeom prst="rect">
            <a:avLst/>
          </a:prstGeom>
        </p:spPr>
      </p:pic>
    </p:spTree>
  </p:cSld>
  <p:clrMapOvr>
    <a:masterClrMapping/>
  </p:clrMapOvr>
  <p:transition>
    <p:fade thruBlk="1"/>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57465"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p:txBody>
          <a:bodyPr/>
          <a:lstStyle/>
          <a:p>
            <a:pPr eaLnBrk="1" hangingPunct="1">
              <a:defRPr/>
            </a:pPr>
            <a:r>
              <a:rPr lang="en-US">
                <a:cs typeface="+mj-cs"/>
              </a:rPr>
              <a:t>Effect of Multiple Tones</a:t>
            </a:r>
          </a:p>
        </p:txBody>
      </p:sp>
      <p:sp>
        <p:nvSpPr>
          <p:cNvPr id="234499" name="Rectangle 3"/>
          <p:cNvSpPr>
            <a:spLocks noGrp="1" noChangeArrowheads="1"/>
          </p:cNvSpPr>
          <p:nvPr>
            <p:ph sz="quarter" idx="1"/>
          </p:nvPr>
        </p:nvSpPr>
        <p:spPr/>
        <p:txBody>
          <a:bodyPr/>
          <a:lstStyle/>
          <a:p>
            <a:pPr eaLnBrk="1" hangingPunct="1">
              <a:defRPr/>
            </a:pPr>
            <a:r>
              <a:rPr lang="en-US">
                <a:cs typeface="+mn-cs"/>
              </a:rPr>
              <a:t>Auditory Adaptation</a:t>
            </a:r>
          </a:p>
          <a:p>
            <a:pPr marL="742950" lvl="1" indent="-285750" eaLnBrk="1" hangingPunct="1">
              <a:defRPr/>
            </a:pPr>
            <a:r>
              <a:rPr lang="en-US"/>
              <a:t>Loudness of a continuous sound seems to diminish over time.</a:t>
            </a:r>
          </a:p>
          <a:p>
            <a:pPr marL="1143000" lvl="2" indent="-228600" eaLnBrk="1" hangingPunct="1">
              <a:defRPr/>
            </a:pPr>
            <a:r>
              <a:rPr lang="en-US"/>
              <a:t>e.g. car stereo</a:t>
            </a:r>
          </a:p>
          <a:p>
            <a:pPr marL="742950" lvl="1" indent="-285750" eaLnBrk="1" hangingPunct="1">
              <a:defRPr/>
            </a:pPr>
            <a:r>
              <a:rPr lang="en-US"/>
              <a:t>The ability to hear steady sounds diminishes over time.</a:t>
            </a:r>
          </a:p>
          <a:p>
            <a:pPr marL="742950" lvl="1" indent="-285750" eaLnBrk="1" hangingPunct="1">
              <a:defRPr/>
            </a:pPr>
            <a:r>
              <a:rPr lang="en-US"/>
              <a:t>Opposite is also true, a silent environment will increase sensitivity</a:t>
            </a:r>
          </a:p>
          <a:p>
            <a:pPr marL="1143000" lvl="2" indent="-228600" eaLnBrk="1" hangingPunct="1">
              <a:defRPr/>
            </a:pPr>
            <a:r>
              <a:rPr lang="en-US"/>
              <a:t>Not unlike pupil dilation</a:t>
            </a:r>
          </a:p>
        </p:txBody>
      </p:sp>
      <p:sp>
        <p:nvSpPr>
          <p:cNvPr id="2" name="Footer Placeholder 1"/>
          <p:cNvSpPr>
            <a:spLocks noGrp="1"/>
          </p:cNvSpPr>
          <p:nvPr>
            <p:ph type="ftr" sz="quarter" idx="11"/>
          </p:nvPr>
        </p:nvSpPr>
        <p:spPr/>
        <p:txBody>
          <a:bodyPr/>
          <a:lstStyle/>
          <a:p>
            <a:pPr>
              <a:defRPr/>
            </a:pPr>
            <a:r>
              <a:rPr lang="en-US"/>
              <a:t>CS4590: Computer Audio - Spring 2015</a:t>
            </a:r>
          </a:p>
        </p:txBody>
      </p:sp>
    </p:spTree>
  </p:cSld>
  <p:clrMapOvr>
    <a:masterClrMapping/>
  </p:clrMapOvr>
  <p:transition>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title"/>
          </p:nvPr>
        </p:nvSpPr>
        <p:spPr/>
        <p:txBody>
          <a:bodyPr/>
          <a:lstStyle/>
          <a:p>
            <a:pPr eaLnBrk="1" hangingPunct="1">
              <a:defRPr/>
            </a:pPr>
            <a:r>
              <a:rPr lang="en-US">
                <a:cs typeface="+mj-cs"/>
              </a:rPr>
              <a:t>Subjective Attributes of Sound</a:t>
            </a:r>
          </a:p>
        </p:txBody>
      </p:sp>
      <p:sp>
        <p:nvSpPr>
          <p:cNvPr id="236547" name="Rectangle 3"/>
          <p:cNvSpPr>
            <a:spLocks noGrp="1" noChangeArrowheads="1"/>
          </p:cNvSpPr>
          <p:nvPr>
            <p:ph sz="quarter" idx="1"/>
          </p:nvPr>
        </p:nvSpPr>
        <p:spPr/>
        <p:txBody>
          <a:bodyPr/>
          <a:lstStyle/>
          <a:p>
            <a:pPr eaLnBrk="1" hangingPunct="1">
              <a:defRPr/>
            </a:pPr>
            <a:r>
              <a:rPr lang="en-US">
                <a:cs typeface="+mn-cs"/>
              </a:rPr>
              <a:t>Volume</a:t>
            </a:r>
          </a:p>
          <a:p>
            <a:pPr marL="742950" lvl="1" indent="-285750" eaLnBrk="1" hangingPunct="1">
              <a:defRPr/>
            </a:pPr>
            <a:r>
              <a:rPr lang="en-US"/>
              <a:t>Size or voluminous-ness of a tone. Certain tones seem to take up more space than others</a:t>
            </a:r>
          </a:p>
          <a:p>
            <a:pPr eaLnBrk="1" hangingPunct="1">
              <a:defRPr/>
            </a:pPr>
            <a:r>
              <a:rPr lang="en-US">
                <a:cs typeface="+mn-cs"/>
              </a:rPr>
              <a:t>Density</a:t>
            </a:r>
          </a:p>
          <a:p>
            <a:pPr marL="742950" lvl="1" indent="-285750" eaLnBrk="1" hangingPunct="1">
              <a:defRPr/>
            </a:pPr>
            <a:r>
              <a:rPr lang="en-US"/>
              <a:t>Compactness or tightness of sound</a:t>
            </a:r>
          </a:p>
          <a:p>
            <a:pPr marL="742950" lvl="1" indent="-285750" eaLnBrk="1" hangingPunct="1">
              <a:defRPr/>
            </a:pPr>
            <a:r>
              <a:rPr lang="en-US"/>
              <a:t>Higher frequencies are more </a:t>
            </a:r>
            <a:r>
              <a:rPr lang="ja-JP" altLang="en-US">
                <a:latin typeface="Arial"/>
              </a:rPr>
              <a:t>“</a:t>
            </a:r>
            <a:r>
              <a:rPr lang="en-US"/>
              <a:t>dense</a:t>
            </a:r>
            <a:r>
              <a:rPr lang="ja-JP" altLang="en-US">
                <a:latin typeface="Arial"/>
              </a:rPr>
              <a:t>”</a:t>
            </a:r>
            <a:endParaRPr lang="en-US"/>
          </a:p>
          <a:p>
            <a:pPr marL="742950" lvl="1" indent="-285750" eaLnBrk="1" hangingPunct="1">
              <a:defRPr/>
            </a:pPr>
            <a:r>
              <a:rPr lang="en-US"/>
              <a:t>Inversely related to intensity</a:t>
            </a:r>
          </a:p>
        </p:txBody>
      </p:sp>
      <p:sp>
        <p:nvSpPr>
          <p:cNvPr id="2" name="Footer Placeholder 1"/>
          <p:cNvSpPr>
            <a:spLocks noGrp="1"/>
          </p:cNvSpPr>
          <p:nvPr>
            <p:ph type="ftr" sz="quarter" idx="11"/>
          </p:nvPr>
        </p:nvSpPr>
        <p:spPr/>
        <p:txBody>
          <a:bodyPr/>
          <a:lstStyle/>
          <a:p>
            <a:pPr>
              <a:defRPr/>
            </a:pPr>
            <a:r>
              <a:rPr lang="en-US"/>
              <a:t>CS4590: Computer Audio - Spring 2015</a:t>
            </a:r>
          </a:p>
        </p:txBody>
      </p:sp>
    </p:spTree>
  </p:cSld>
  <p:clrMapOvr>
    <a:masterClrMapping/>
  </p:clrMapOvr>
  <p:transition>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p:txBody>
          <a:bodyPr/>
          <a:lstStyle/>
          <a:p>
            <a:pPr eaLnBrk="1" hangingPunct="1">
              <a:defRPr/>
            </a:pPr>
            <a:r>
              <a:rPr lang="en-US">
                <a:cs typeface="+mj-cs"/>
              </a:rPr>
              <a:t>Subjective Attributes of Sound</a:t>
            </a:r>
          </a:p>
        </p:txBody>
      </p:sp>
      <p:sp>
        <p:nvSpPr>
          <p:cNvPr id="238595" name="Rectangle 3"/>
          <p:cNvSpPr>
            <a:spLocks noGrp="1" noChangeArrowheads="1"/>
          </p:cNvSpPr>
          <p:nvPr>
            <p:ph sz="quarter" idx="1"/>
          </p:nvPr>
        </p:nvSpPr>
        <p:spPr/>
        <p:txBody>
          <a:bodyPr/>
          <a:lstStyle/>
          <a:p>
            <a:pPr eaLnBrk="1" hangingPunct="1">
              <a:defRPr/>
            </a:pPr>
            <a:r>
              <a:rPr lang="en-US" sz="2600" dirty="0">
                <a:cs typeface="+mn-cs"/>
              </a:rPr>
              <a:t>Consonance and Dissonance</a:t>
            </a:r>
          </a:p>
          <a:p>
            <a:pPr marL="742950" lvl="1" indent="-285750" eaLnBrk="1" hangingPunct="1">
              <a:defRPr/>
            </a:pPr>
            <a:r>
              <a:rPr lang="en-US" sz="2200" dirty="0"/>
              <a:t>Consonant tones sound pleasant together and blend well together</a:t>
            </a:r>
          </a:p>
          <a:p>
            <a:pPr marL="742950" lvl="1" indent="-285750" eaLnBrk="1" hangingPunct="1">
              <a:defRPr/>
            </a:pPr>
            <a:r>
              <a:rPr lang="en-US" sz="2200" dirty="0"/>
              <a:t>Dissonant tones sound discordant or harsh together</a:t>
            </a:r>
          </a:p>
          <a:p>
            <a:pPr marL="742950" lvl="1" indent="-285750" eaLnBrk="1" hangingPunct="1">
              <a:defRPr/>
            </a:pPr>
            <a:r>
              <a:rPr lang="en-US" sz="2200" dirty="0"/>
              <a:t>It is thought that dissonance occurs when the upper harmonics of the two fundamentals are close in frequency</a:t>
            </a:r>
          </a:p>
          <a:p>
            <a:pPr marL="742950" lvl="1" indent="-285750" eaLnBrk="1" hangingPunct="1">
              <a:defRPr/>
            </a:pPr>
            <a:r>
              <a:rPr lang="en-US" sz="2200" dirty="0"/>
              <a:t>And consonance occurs when the harmonics are different enough that they are heard as two sounds or they reinforce each other</a:t>
            </a:r>
          </a:p>
          <a:p>
            <a:pPr marL="742950" lvl="1" indent="-285750" eaLnBrk="1" hangingPunct="1">
              <a:defRPr/>
            </a:pPr>
            <a:r>
              <a:rPr lang="en-US" sz="2200" dirty="0"/>
              <a:t>Culture and customs have a role in this</a:t>
            </a:r>
          </a:p>
        </p:txBody>
      </p:sp>
      <p:pic>
        <p:nvPicPr>
          <p:cNvPr id="238596" name="sine220_10000_ampEnv1.wav">
            <a:hlinkClick r:id="" action="ppaction://media"/>
          </p:cNvPr>
          <p:cNvPicPr>
            <a:picLocks noRot="1" noChangeAspect="1" noChangeArrowheads="1"/>
          </p:cNvPicPr>
          <p:nvPr>
            <a:audioFile r:link="rId2"/>
            <p:extLst>
              <p:ext uri="{DAA4B4D4-6D71-4841-9C94-3DE7FCFB9230}">
                <p14:media xmlns:p14="http://schemas.microsoft.com/office/powerpoint/2010/main" r:link="rId1"/>
              </p:ext>
            </p:extLst>
          </p:nvPr>
        </p:nvPicPr>
        <p:blipFill>
          <a:blip r:embed="rId7">
            <a:extLst>
              <a:ext uri="{28A0092B-C50C-407E-A947-70E740481C1C}">
                <a14:useLocalDpi xmlns:a14="http://schemas.microsoft.com/office/drawing/2010/main" val="0"/>
              </a:ext>
            </a:extLst>
          </a:blip>
          <a:srcRect/>
          <a:stretch>
            <a:fillRect/>
          </a:stretch>
        </p:blipFill>
        <p:spPr bwMode="auto">
          <a:xfrm>
            <a:off x="609600" y="5791200"/>
            <a:ext cx="304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38597" name="Text Box 5"/>
          <p:cNvSpPr txBox="1">
            <a:spLocks noChangeArrowheads="1"/>
          </p:cNvSpPr>
          <p:nvPr/>
        </p:nvSpPr>
        <p:spPr bwMode="auto">
          <a:xfrm>
            <a:off x="990600" y="5791200"/>
            <a:ext cx="17526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1800">
                <a:cs typeface="+mn-cs"/>
              </a:rPr>
              <a:t>220Hz</a:t>
            </a:r>
          </a:p>
        </p:txBody>
      </p:sp>
      <p:sp>
        <p:nvSpPr>
          <p:cNvPr id="238599" name="Text Box 7"/>
          <p:cNvSpPr txBox="1">
            <a:spLocks noChangeArrowheads="1"/>
          </p:cNvSpPr>
          <p:nvPr/>
        </p:nvSpPr>
        <p:spPr bwMode="auto">
          <a:xfrm>
            <a:off x="2590800" y="5791200"/>
            <a:ext cx="38862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1800" dirty="0">
                <a:cs typeface="+mn-cs"/>
              </a:rPr>
              <a:t>220Hz w/ organ-</a:t>
            </a:r>
            <a:r>
              <a:rPr lang="en-US" sz="1800" dirty="0" err="1">
                <a:cs typeface="+mn-cs"/>
              </a:rPr>
              <a:t>esque</a:t>
            </a:r>
            <a:r>
              <a:rPr lang="en-US" sz="1800" dirty="0">
                <a:cs typeface="+mn-cs"/>
              </a:rPr>
              <a:t> harmonics</a:t>
            </a:r>
          </a:p>
        </p:txBody>
      </p:sp>
      <p:pic>
        <p:nvPicPr>
          <p:cNvPr id="238600" name="sine220_organharmonics.wav">
            <a:hlinkClick r:id="" action="ppaction://media"/>
          </p:cNvPr>
          <p:cNvPicPr>
            <a:picLocks noRot="1" noChangeAspect="1" noChangeArrowheads="1"/>
          </p:cNvPicPr>
          <p:nvPr>
            <a:audioFile r:link="rId4"/>
            <p:extLst>
              <p:ext uri="{DAA4B4D4-6D71-4841-9C94-3DE7FCFB9230}">
                <p14:media xmlns:p14="http://schemas.microsoft.com/office/powerpoint/2010/main" r:link="rId3"/>
              </p:ext>
            </p:extLst>
          </p:nvPr>
        </p:nvPicPr>
        <p:blipFill>
          <a:blip r:embed="rId7">
            <a:extLst>
              <a:ext uri="{28A0092B-C50C-407E-A947-70E740481C1C}">
                <a14:useLocalDpi xmlns:a14="http://schemas.microsoft.com/office/drawing/2010/main" val="0"/>
              </a:ext>
            </a:extLst>
          </a:blip>
          <a:srcRect/>
          <a:stretch>
            <a:fillRect/>
          </a:stretch>
        </p:blipFill>
        <p:spPr bwMode="auto">
          <a:xfrm>
            <a:off x="2133600" y="5791200"/>
            <a:ext cx="304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5543" name="A33211A6.WAV">
            <a:hlinkClick r:id="" action="ppaction://media">
              <a:snd r:embed="rId8" name="dissonant1.wav"/>
            </a:hlinkClick>
          </p:cNvPr>
          <p:cNvPicPr>
            <a:picLocks noRot="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 y="6248400"/>
            <a:ext cx="304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38602" name="Text Box 10"/>
          <p:cNvSpPr txBox="1">
            <a:spLocks noChangeArrowheads="1"/>
          </p:cNvSpPr>
          <p:nvPr/>
        </p:nvSpPr>
        <p:spPr bwMode="auto">
          <a:xfrm>
            <a:off x="990600" y="6186488"/>
            <a:ext cx="228600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1800">
                <a:cs typeface="+mn-cs"/>
              </a:rPr>
              <a:t>Two dissonant tones</a:t>
            </a:r>
          </a:p>
        </p:txBody>
      </p:sp>
      <p:pic>
        <p:nvPicPr>
          <p:cNvPr id="65545" name="13CAE412.WAV">
            <a:hlinkClick r:id="" action="ppaction://media">
              <a:snd r:embed="rId9" name="dissonant_triad.wav"/>
            </a:hlinkClick>
          </p:cNvPr>
          <p:cNvPicPr>
            <a:picLocks noRot="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2800" y="6248400"/>
            <a:ext cx="304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38604" name="Text Box 12"/>
          <p:cNvSpPr txBox="1">
            <a:spLocks noChangeArrowheads="1"/>
          </p:cNvSpPr>
          <p:nvPr/>
        </p:nvSpPr>
        <p:spPr bwMode="auto">
          <a:xfrm>
            <a:off x="3581400" y="6186488"/>
            <a:ext cx="289560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1800">
                <a:cs typeface="+mn-cs"/>
              </a:rPr>
              <a:t>Three dissonant tones</a:t>
            </a:r>
          </a:p>
        </p:txBody>
      </p:sp>
    </p:spTree>
  </p:cSld>
  <p:clrMapOvr>
    <a:masterClrMapping/>
  </p:clrMapOvr>
  <p:transition>
    <p:fade thruBlk="1"/>
  </p:transition>
  <p:timing>
    <p:tnLst>
      <p:par>
        <p:cTn id="1" dur="indefinite" restart="never" nodeType="tmRoot">
          <p:childTnLst>
            <p:seq concurrent="1" nextAc="seek">
              <p:cTn id="2" restart="whenNotActive" fill="hold" evtFilter="cancelBubble" nodeType="interactiveSeq">
                <p:stCondLst>
                  <p:cond evt="onClick" delay="0">
                    <p:tgtEl>
                      <p:spTgt spid="238596"/>
                    </p:tgtEl>
                  </p:cond>
                </p:stCondLst>
                <p:endSync evt="end" delay="0">
                  <p:rtn val="all"/>
                </p:endSync>
                <p:childTnLst>
                  <p:par>
                    <p:cTn id="3" fill="hold" nodeType="clickPar">
                      <p:stCondLst>
                        <p:cond delay="0"/>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1000" fill="hold"/>
                                        <p:tgtEl>
                                          <p:spTgt spid="238596"/>
                                        </p:tgtEl>
                                      </p:cBhvr>
                                    </p:cmd>
                                  </p:childTnLst>
                                </p:cTn>
                              </p:par>
                            </p:childTnLst>
                          </p:cTn>
                        </p:par>
                      </p:childTnLst>
                    </p:cTn>
                  </p:par>
                </p:childTnLst>
              </p:cTn>
              <p:nextCondLst>
                <p:cond evt="onClick" delay="0">
                  <p:tgtEl>
                    <p:spTgt spid="238596"/>
                  </p:tgtEl>
                </p:cond>
              </p:nextCondLst>
            </p:seq>
            <p:audio>
              <p:cMediaNode vol="80000">
                <p:cTn id="7" fill="hold" display="0">
                  <p:stCondLst>
                    <p:cond delay="indefinite"/>
                  </p:stCondLst>
                  <p:endCondLst>
                    <p:cond evt="onStopAudio" delay="0">
                      <p:tgtEl>
                        <p:sldTgt/>
                      </p:tgtEl>
                    </p:cond>
                  </p:endCondLst>
                </p:cTn>
                <p:tgtEl>
                  <p:spTgt spid="238596"/>
                </p:tgtEl>
              </p:cMediaNode>
            </p:audio>
            <p:seq concurrent="1" nextAc="seek">
              <p:cTn id="8" restart="whenNotActive" fill="hold" evtFilter="cancelBubble" nodeType="interactiveSeq">
                <p:stCondLst>
                  <p:cond evt="onClick" delay="0">
                    <p:tgtEl>
                      <p:spTgt spid="238600"/>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1" presetClass="mediacall" presetSubtype="0" fill="hold" nodeType="clickEffect">
                                  <p:stCondLst>
                                    <p:cond delay="0"/>
                                  </p:stCondLst>
                                  <p:childTnLst>
                                    <p:cmd type="call" cmd="playFrom(0.0)">
                                      <p:cBhvr>
                                        <p:cTn id="12" dur="1000" fill="hold"/>
                                        <p:tgtEl>
                                          <p:spTgt spid="238600"/>
                                        </p:tgtEl>
                                      </p:cBhvr>
                                    </p:cmd>
                                  </p:childTnLst>
                                </p:cTn>
                              </p:par>
                            </p:childTnLst>
                          </p:cTn>
                        </p:par>
                      </p:childTnLst>
                    </p:cTn>
                  </p:par>
                </p:childTnLst>
              </p:cTn>
              <p:nextCondLst>
                <p:cond evt="onClick" delay="0">
                  <p:tgtEl>
                    <p:spTgt spid="238600"/>
                  </p:tgtEl>
                </p:cond>
              </p:nextCondLst>
            </p:seq>
            <p:audio>
              <p:cMediaNode vol="80000">
                <p:cTn id="13" fill="hold" display="0">
                  <p:stCondLst>
                    <p:cond delay="indefinite"/>
                  </p:stCondLst>
                  <p:endCondLst>
                    <p:cond evt="onStopAudio" delay="0">
                      <p:tgtEl>
                        <p:sldTgt/>
                      </p:tgtEl>
                    </p:cond>
                  </p:endCondLst>
                </p:cTn>
                <p:tgtEl>
                  <p:spTgt spid="238600"/>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lstStyle/>
          <a:p>
            <a:pPr eaLnBrk="1" hangingPunct="1">
              <a:defRPr/>
            </a:pPr>
            <a:r>
              <a:rPr lang="en-US">
                <a:cs typeface="+mj-cs"/>
              </a:rPr>
              <a:t>The Role of Two Ears</a:t>
            </a:r>
          </a:p>
        </p:txBody>
      </p:sp>
      <p:sp>
        <p:nvSpPr>
          <p:cNvPr id="240643" name="Rectangle 3"/>
          <p:cNvSpPr>
            <a:spLocks noGrp="1" noChangeArrowheads="1"/>
          </p:cNvSpPr>
          <p:nvPr>
            <p:ph type="body" sz="half" idx="1"/>
          </p:nvPr>
        </p:nvSpPr>
        <p:spPr>
          <a:xfrm>
            <a:off x="457200" y="1719263"/>
            <a:ext cx="6705600" cy="4411662"/>
          </a:xfrm>
        </p:spPr>
        <p:txBody>
          <a:bodyPr/>
          <a:lstStyle/>
          <a:p>
            <a:pPr eaLnBrk="1" hangingPunct="1">
              <a:defRPr/>
            </a:pPr>
            <a:r>
              <a:rPr lang="en-US" sz="2200" dirty="0">
                <a:cs typeface="+mn-cs"/>
              </a:rPr>
              <a:t>Need two ears for perceiving distance and direction</a:t>
            </a:r>
          </a:p>
          <a:p>
            <a:pPr marL="742950" lvl="1" indent="-285750" eaLnBrk="1" hangingPunct="1">
              <a:defRPr/>
            </a:pPr>
            <a:r>
              <a:rPr lang="en-US" sz="2000" dirty="0" err="1"/>
              <a:t>Monoaural</a:t>
            </a:r>
            <a:r>
              <a:rPr lang="en-US" sz="2000" dirty="0"/>
              <a:t> (one ear) cues</a:t>
            </a:r>
          </a:p>
          <a:p>
            <a:pPr marL="742950" lvl="1" indent="-285750" eaLnBrk="1" hangingPunct="1">
              <a:defRPr/>
            </a:pPr>
            <a:r>
              <a:rPr lang="en-US" sz="2000" dirty="0"/>
              <a:t>Binaural (two ear) cues</a:t>
            </a:r>
          </a:p>
          <a:p>
            <a:pPr eaLnBrk="1" hangingPunct="1">
              <a:defRPr/>
            </a:pPr>
            <a:r>
              <a:rPr lang="en-US" sz="2200" dirty="0">
                <a:cs typeface="+mn-cs"/>
              </a:rPr>
              <a:t>Ability to localize sounds is crucial to human and animal hearing</a:t>
            </a:r>
          </a:p>
          <a:p>
            <a:pPr eaLnBrk="1" hangingPunct="1">
              <a:buFont typeface="Wingdings" charset="0"/>
              <a:buNone/>
              <a:defRPr/>
            </a:pPr>
            <a:endParaRPr lang="en-US" sz="2200" dirty="0">
              <a:cs typeface="+mn-cs"/>
            </a:endParaRPr>
          </a:p>
        </p:txBody>
      </p:sp>
      <p:pic>
        <p:nvPicPr>
          <p:cNvPr id="240644" name="Picture 4" descr="sound_localization"/>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2438400" y="4267200"/>
            <a:ext cx="4572000" cy="1997075"/>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808080">
                      <a:alpha val="74998"/>
                    </a:srgbClr>
                  </a:outerShdw>
                </a:effectLst>
              </a14:hiddenEffects>
            </a:ext>
          </a:extLst>
        </p:spPr>
      </p:pic>
      <p:sp>
        <p:nvSpPr>
          <p:cNvPr id="2" name="Footer Placeholder 1"/>
          <p:cNvSpPr>
            <a:spLocks noGrp="1"/>
          </p:cNvSpPr>
          <p:nvPr>
            <p:ph type="ftr" sz="quarter" idx="11"/>
          </p:nvPr>
        </p:nvSpPr>
        <p:spPr/>
        <p:txBody>
          <a:bodyPr/>
          <a:lstStyle/>
          <a:p>
            <a:pPr>
              <a:defRPr/>
            </a:pPr>
            <a:r>
              <a:rPr lang="en-US"/>
              <a:t>CS4590: Computer Audio - Spring 2015</a:t>
            </a:r>
          </a:p>
        </p:txBody>
      </p:sp>
    </p:spTree>
  </p:cSld>
  <p:clrMapOvr>
    <a:masterClrMapping/>
  </p:clrMapOvr>
  <p:transition>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Grp="1" noChangeArrowheads="1"/>
          </p:cNvSpPr>
          <p:nvPr>
            <p:ph type="title"/>
          </p:nvPr>
        </p:nvSpPr>
        <p:spPr/>
        <p:txBody>
          <a:bodyPr/>
          <a:lstStyle/>
          <a:p>
            <a:pPr eaLnBrk="1" hangingPunct="1">
              <a:defRPr/>
            </a:pPr>
            <a:r>
              <a:rPr lang="en-US">
                <a:cs typeface="+mj-cs"/>
              </a:rPr>
              <a:t>The Role of Two Ears</a:t>
            </a:r>
          </a:p>
        </p:txBody>
      </p:sp>
      <p:sp>
        <p:nvSpPr>
          <p:cNvPr id="318467" name="Rectangle 3"/>
          <p:cNvSpPr>
            <a:spLocks noGrp="1" noChangeArrowheads="1"/>
          </p:cNvSpPr>
          <p:nvPr>
            <p:ph sz="quarter" idx="1"/>
          </p:nvPr>
        </p:nvSpPr>
        <p:spPr/>
        <p:txBody>
          <a:bodyPr/>
          <a:lstStyle/>
          <a:p>
            <a:pPr eaLnBrk="1" hangingPunct="1">
              <a:defRPr/>
            </a:pPr>
            <a:r>
              <a:rPr lang="en-US" sz="2100" dirty="0">
                <a:cs typeface="+mn-cs"/>
              </a:rPr>
              <a:t>Dichotic listening</a:t>
            </a:r>
          </a:p>
          <a:p>
            <a:pPr marL="742950" lvl="1" indent="-285750" eaLnBrk="1" hangingPunct="1">
              <a:defRPr/>
            </a:pPr>
            <a:r>
              <a:rPr lang="en-US" sz="2000" dirty="0"/>
              <a:t>Different or competing stimulation delivered to each ear</a:t>
            </a:r>
          </a:p>
          <a:p>
            <a:pPr marL="742950" lvl="1" indent="-285750" eaLnBrk="1" hangingPunct="1">
              <a:defRPr/>
            </a:pPr>
            <a:r>
              <a:rPr lang="en-US" sz="2000" dirty="0"/>
              <a:t>Right ear and left hemisphere are dominant for processing linguistic material. (sequential analytic processing)</a:t>
            </a:r>
          </a:p>
          <a:p>
            <a:pPr marL="1143000" lvl="2" indent="-228600" eaLnBrk="1" hangingPunct="1">
              <a:defRPr/>
            </a:pPr>
            <a:r>
              <a:rPr lang="en-US" sz="1800" dirty="0"/>
              <a:t>Also true for </a:t>
            </a:r>
            <a:r>
              <a:rPr lang="ja-JP" altLang="en-US" sz="1800" dirty="0">
                <a:latin typeface="Arial"/>
              </a:rPr>
              <a:t>“</a:t>
            </a:r>
            <a:r>
              <a:rPr lang="en-US" sz="1800" dirty="0"/>
              <a:t>speech like sounds</a:t>
            </a:r>
            <a:r>
              <a:rPr lang="ja-JP" altLang="en-US" sz="1800" dirty="0">
                <a:latin typeface="Arial"/>
              </a:rPr>
              <a:t>”</a:t>
            </a:r>
            <a:r>
              <a:rPr lang="en-US" sz="1800" dirty="0"/>
              <a:t> such as reversed speech</a:t>
            </a:r>
          </a:p>
          <a:p>
            <a:pPr marL="742950" lvl="1" indent="-285750" eaLnBrk="1" hangingPunct="1">
              <a:defRPr/>
            </a:pPr>
            <a:r>
              <a:rPr lang="en-US" sz="2000" dirty="0"/>
              <a:t>Reverse is true for music, nonverbal sounds, nonverbal vocalizations. (holistic integrative processing)</a:t>
            </a:r>
          </a:p>
          <a:p>
            <a:pPr marL="1143000" lvl="2" indent="-228600" eaLnBrk="1" hangingPunct="1">
              <a:defRPr/>
            </a:pPr>
            <a:r>
              <a:rPr lang="en-US" sz="1800" dirty="0"/>
              <a:t>But music professionals use the left brain for this…</a:t>
            </a:r>
          </a:p>
          <a:p>
            <a:pPr eaLnBrk="1" hangingPunct="1">
              <a:defRPr/>
            </a:pPr>
            <a:endParaRPr lang="en-US" sz="2100" dirty="0">
              <a:cs typeface="+mn-cs"/>
            </a:endParaRPr>
          </a:p>
        </p:txBody>
      </p:sp>
      <p:sp>
        <p:nvSpPr>
          <p:cNvPr id="2" name="Footer Placeholder 1"/>
          <p:cNvSpPr>
            <a:spLocks noGrp="1"/>
          </p:cNvSpPr>
          <p:nvPr>
            <p:ph type="ftr" sz="quarter" idx="11"/>
          </p:nvPr>
        </p:nvSpPr>
        <p:spPr/>
        <p:txBody>
          <a:bodyPr/>
          <a:lstStyle/>
          <a:p>
            <a:pPr>
              <a:defRPr/>
            </a:pPr>
            <a:r>
              <a:rPr lang="en-US"/>
              <a:t>CS4590: Computer Audio - Spring 2015</a:t>
            </a:r>
          </a:p>
        </p:txBody>
      </p:sp>
    </p:spTree>
  </p:cSld>
  <p:clrMapOvr>
    <a:masterClrMapping/>
  </p:clrMapOvr>
  <p:transition>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p:txBody>
          <a:bodyPr/>
          <a:lstStyle/>
          <a:p>
            <a:pPr eaLnBrk="1" hangingPunct="1">
              <a:defRPr/>
            </a:pPr>
            <a:r>
              <a:rPr lang="en-US">
                <a:cs typeface="+mj-cs"/>
              </a:rPr>
              <a:t>Perception of Space</a:t>
            </a:r>
          </a:p>
        </p:txBody>
      </p:sp>
      <p:sp>
        <p:nvSpPr>
          <p:cNvPr id="242691" name="Rectangle 3"/>
          <p:cNvSpPr>
            <a:spLocks noGrp="1" noChangeArrowheads="1"/>
          </p:cNvSpPr>
          <p:nvPr>
            <p:ph sz="quarter" idx="1"/>
          </p:nvPr>
        </p:nvSpPr>
        <p:spPr/>
        <p:txBody>
          <a:bodyPr/>
          <a:lstStyle/>
          <a:p>
            <a:pPr eaLnBrk="1" hangingPunct="1">
              <a:lnSpc>
                <a:spcPct val="90000"/>
              </a:lnSpc>
              <a:defRPr/>
            </a:pPr>
            <a:r>
              <a:rPr lang="en-US" sz="2600">
                <a:cs typeface="+mn-cs"/>
              </a:rPr>
              <a:t>Monaural cues used for distance and crude localization</a:t>
            </a:r>
          </a:p>
          <a:p>
            <a:pPr marL="742950" lvl="1" indent="-285750" eaLnBrk="1" hangingPunct="1">
              <a:lnSpc>
                <a:spcPct val="90000"/>
              </a:lnSpc>
              <a:defRPr/>
            </a:pPr>
            <a:r>
              <a:rPr lang="en-US" sz="2200"/>
              <a:t>The louder the sound the closer the object</a:t>
            </a:r>
          </a:p>
          <a:p>
            <a:pPr marL="742950" lvl="1" indent="-285750" eaLnBrk="1" hangingPunct="1">
              <a:lnSpc>
                <a:spcPct val="90000"/>
              </a:lnSpc>
              <a:defRPr/>
            </a:pPr>
            <a:r>
              <a:rPr lang="en-US" sz="2200"/>
              <a:t>As the loudness changes so does its perceived location</a:t>
            </a:r>
          </a:p>
          <a:p>
            <a:pPr marL="742950" lvl="1" indent="-285750" eaLnBrk="1" hangingPunct="1">
              <a:lnSpc>
                <a:spcPct val="90000"/>
              </a:lnSpc>
              <a:defRPr/>
            </a:pPr>
            <a:r>
              <a:rPr lang="en-US" sz="2200"/>
              <a:t>Monaural direction sensed via head movements if the sound is repetitive and long lasting</a:t>
            </a:r>
          </a:p>
          <a:p>
            <a:pPr marL="742950" lvl="1" indent="-285750" eaLnBrk="1" hangingPunct="1">
              <a:lnSpc>
                <a:spcPct val="90000"/>
              </a:lnSpc>
              <a:buFont typeface="Wingdings" charset="0"/>
              <a:buNone/>
              <a:defRPr/>
            </a:pPr>
            <a:endParaRPr lang="en-US" sz="2200"/>
          </a:p>
          <a:p>
            <a:pPr marL="1143000" lvl="2" indent="-228600" eaLnBrk="1" hangingPunct="1">
              <a:lnSpc>
                <a:spcPct val="90000"/>
              </a:lnSpc>
              <a:buFont typeface="Wingdings" charset="0"/>
              <a:buNone/>
              <a:defRPr/>
            </a:pPr>
            <a:endParaRPr lang="en-US" sz="2100"/>
          </a:p>
        </p:txBody>
      </p:sp>
      <p:sp>
        <p:nvSpPr>
          <p:cNvPr id="2" name="Footer Placeholder 1"/>
          <p:cNvSpPr>
            <a:spLocks noGrp="1"/>
          </p:cNvSpPr>
          <p:nvPr>
            <p:ph type="ftr" sz="quarter" idx="11"/>
          </p:nvPr>
        </p:nvSpPr>
        <p:spPr/>
        <p:txBody>
          <a:bodyPr/>
          <a:lstStyle/>
          <a:p>
            <a:pPr>
              <a:defRPr/>
            </a:pPr>
            <a:r>
              <a:rPr lang="en-US"/>
              <a:t>CS4590: Computer Audio - Spring 2015</a:t>
            </a:r>
          </a:p>
        </p:txBody>
      </p:sp>
    </p:spTree>
  </p:cSld>
  <p:clrMapOvr>
    <a:masterClrMapping/>
  </p:clrMapOvr>
  <p:transition>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2"/>
          <p:cNvSpPr>
            <a:spLocks noGrp="1" noChangeArrowheads="1"/>
          </p:cNvSpPr>
          <p:nvPr>
            <p:ph type="title"/>
          </p:nvPr>
        </p:nvSpPr>
        <p:spPr/>
        <p:txBody>
          <a:bodyPr/>
          <a:lstStyle/>
          <a:p>
            <a:pPr eaLnBrk="1" hangingPunct="1">
              <a:defRPr/>
            </a:pPr>
            <a:r>
              <a:rPr lang="en-US">
                <a:cs typeface="+mj-cs"/>
              </a:rPr>
              <a:t>Perception of Space</a:t>
            </a:r>
          </a:p>
        </p:txBody>
      </p:sp>
      <p:sp>
        <p:nvSpPr>
          <p:cNvPr id="330755" name="Rectangle 3"/>
          <p:cNvSpPr>
            <a:spLocks noGrp="1" noChangeArrowheads="1"/>
          </p:cNvSpPr>
          <p:nvPr>
            <p:ph sz="quarter" idx="1"/>
          </p:nvPr>
        </p:nvSpPr>
        <p:spPr/>
        <p:txBody>
          <a:bodyPr/>
          <a:lstStyle/>
          <a:p>
            <a:pPr marL="742950" lvl="1" indent="-285750" eaLnBrk="1" hangingPunct="1">
              <a:lnSpc>
                <a:spcPct val="90000"/>
              </a:lnSpc>
              <a:defRPr/>
            </a:pPr>
            <a:r>
              <a:rPr lang="en-US" sz="2200"/>
              <a:t>Doppler Shift</a:t>
            </a:r>
          </a:p>
          <a:p>
            <a:pPr marL="1143000" lvl="2" indent="-228600" eaLnBrk="1" hangingPunct="1">
              <a:lnSpc>
                <a:spcPct val="90000"/>
              </a:lnSpc>
              <a:defRPr/>
            </a:pPr>
            <a:r>
              <a:rPr lang="en-US" sz="2100"/>
              <a:t>Distance cue caused by pitch shift of a moving sound source</a:t>
            </a:r>
          </a:p>
          <a:p>
            <a:pPr marL="1143000" lvl="2" indent="-228600" eaLnBrk="1" hangingPunct="1">
              <a:lnSpc>
                <a:spcPct val="90000"/>
              </a:lnSpc>
              <a:defRPr/>
            </a:pPr>
            <a:r>
              <a:rPr lang="en-US" sz="2100"/>
              <a:t>Waves do not share a common center and therefore get bunched up in the front of the moving source.</a:t>
            </a:r>
          </a:p>
          <a:p>
            <a:pPr marL="1600200" lvl="3" indent="-228600" eaLnBrk="1" hangingPunct="1">
              <a:lnSpc>
                <a:spcPct val="90000"/>
              </a:lnSpc>
              <a:defRPr/>
            </a:pPr>
            <a:r>
              <a:rPr lang="en-US" sz="1800"/>
              <a:t>Pitch increases as object approaches, decreases as it passes by.</a:t>
            </a:r>
          </a:p>
          <a:p>
            <a:pPr marL="1600200" lvl="3" indent="-228600" eaLnBrk="1" hangingPunct="1">
              <a:lnSpc>
                <a:spcPct val="90000"/>
              </a:lnSpc>
              <a:defRPr/>
            </a:pPr>
            <a:r>
              <a:rPr lang="en-US" sz="1800"/>
              <a:t>Sonic Boom, when speed of sound source exceeds speed of sound</a:t>
            </a:r>
          </a:p>
          <a:p>
            <a:pPr marL="742950" lvl="1" indent="-285750" eaLnBrk="1" hangingPunct="1">
              <a:lnSpc>
                <a:spcPct val="90000"/>
              </a:lnSpc>
              <a:buFont typeface="Wingdings" charset="0"/>
              <a:buNone/>
              <a:defRPr/>
            </a:pPr>
            <a:endParaRPr lang="en-US" sz="2200"/>
          </a:p>
          <a:p>
            <a:pPr marL="1143000" lvl="2" indent="-228600" eaLnBrk="1" hangingPunct="1">
              <a:lnSpc>
                <a:spcPct val="90000"/>
              </a:lnSpc>
              <a:buFont typeface="Wingdings" charset="0"/>
              <a:buNone/>
              <a:defRPr/>
            </a:pPr>
            <a:endParaRPr lang="en-US" sz="2100"/>
          </a:p>
        </p:txBody>
      </p:sp>
      <p:pic>
        <p:nvPicPr>
          <p:cNvPr id="330758" name="PumpkinDoppler.wav">
            <a:hlinkClick r:id="" action="ppaction://media"/>
          </p:cNvPr>
          <p:cNvPicPr>
            <a:picLocks noChangeAspect="1" noChangeArrowheads="1"/>
          </p:cNvPicPr>
          <p:nvPr>
            <a:audioFile r:link="rId2"/>
            <p:extLst>
              <p:ext uri="{DAA4B4D4-6D71-4841-9C94-3DE7FCFB9230}">
                <p14:media xmlns:p14="http://schemas.microsoft.com/office/powerpoint/2010/main" r:link="rId1"/>
              </p:ext>
            </p:extLst>
          </p:nvPr>
        </p:nvPicPr>
        <p:blipFill>
          <a:blip r:embed="rId5">
            <a:extLst>
              <a:ext uri="{28A0092B-C50C-407E-A947-70E740481C1C}">
                <a14:useLocalDpi xmlns:a14="http://schemas.microsoft.com/office/drawing/2010/main" val="0"/>
              </a:ext>
            </a:extLst>
          </a:blip>
          <a:srcRect/>
          <a:stretch>
            <a:fillRect/>
          </a:stretch>
        </p:blipFill>
        <p:spPr bwMode="auto">
          <a:xfrm>
            <a:off x="2209800" y="3733800"/>
            <a:ext cx="406400" cy="40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3075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4648200"/>
            <a:ext cx="1905000" cy="1905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330761"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81400" y="4419600"/>
            <a:ext cx="2857500" cy="21399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p:fade thruBlk="1"/>
  </p:transition>
  <p:timing>
    <p:tnLst>
      <p:par>
        <p:cTn id="1" dur="indefinite" restart="never" nodeType="tmRoot">
          <p:childTnLst>
            <p:seq concurrent="1" nextAc="seek">
              <p:cTn id="2" restart="whenNotActive" fill="hold" evtFilter="cancelBubble" nodeType="interactiveSeq">
                <p:stCondLst>
                  <p:cond evt="onClick" delay="0">
                    <p:tgtEl>
                      <p:spTgt spid="330758"/>
                    </p:tgtEl>
                  </p:cond>
                </p:stCondLst>
                <p:endSync evt="end" delay="0">
                  <p:rtn val="all"/>
                </p:endSync>
                <p:childTnLst>
                  <p:par>
                    <p:cTn id="3" fill="hold" nodeType="clickPar">
                      <p:stCondLst>
                        <p:cond delay="0"/>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8985" fill="hold"/>
                                        <p:tgtEl>
                                          <p:spTgt spid="330758"/>
                                        </p:tgtEl>
                                      </p:cBhvr>
                                    </p:cmd>
                                  </p:childTnLst>
                                </p:cTn>
                              </p:par>
                            </p:childTnLst>
                          </p:cTn>
                        </p:par>
                      </p:childTnLst>
                    </p:cTn>
                  </p:par>
                </p:childTnLst>
              </p:cTn>
              <p:nextCondLst>
                <p:cond evt="onClick" delay="0">
                  <p:tgtEl>
                    <p:spTgt spid="330758"/>
                  </p:tgtEl>
                </p:cond>
              </p:nextCondLst>
            </p:seq>
            <p:audio>
              <p:cMediaNode vol="80000">
                <p:cTn id="7" fill="hold" display="0">
                  <p:stCondLst>
                    <p:cond delay="indefinite"/>
                  </p:stCondLst>
                  <p:endCondLst>
                    <p:cond evt="onStopAudio" delay="0">
                      <p:tgtEl>
                        <p:sldTgt/>
                      </p:tgtEl>
                    </p:cond>
                  </p:endCondLst>
                </p:cTn>
                <p:tgtEl>
                  <p:spTgt spid="330758"/>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ChangeArrowheads="1"/>
          </p:cNvSpPr>
          <p:nvPr>
            <p:ph type="title"/>
          </p:nvPr>
        </p:nvSpPr>
        <p:spPr/>
        <p:txBody>
          <a:bodyPr/>
          <a:lstStyle/>
          <a:p>
            <a:pPr eaLnBrk="1" hangingPunct="1">
              <a:defRPr/>
            </a:pPr>
            <a:r>
              <a:rPr lang="en-US">
                <a:cs typeface="+mj-cs"/>
              </a:rPr>
              <a:t>Perception of Space</a:t>
            </a:r>
          </a:p>
        </p:txBody>
      </p:sp>
      <p:sp>
        <p:nvSpPr>
          <p:cNvPr id="244739" name="Rectangle 3"/>
          <p:cNvSpPr>
            <a:spLocks noGrp="1" noChangeArrowheads="1"/>
          </p:cNvSpPr>
          <p:nvPr>
            <p:ph sz="quarter" idx="1"/>
          </p:nvPr>
        </p:nvSpPr>
        <p:spPr/>
        <p:txBody>
          <a:bodyPr/>
          <a:lstStyle/>
          <a:p>
            <a:pPr eaLnBrk="1" hangingPunct="1">
              <a:lnSpc>
                <a:spcPct val="90000"/>
              </a:lnSpc>
              <a:defRPr/>
            </a:pPr>
            <a:r>
              <a:rPr lang="en-US" sz="2600">
                <a:cs typeface="+mn-cs"/>
              </a:rPr>
              <a:t>Binaural cues important for direction perception</a:t>
            </a:r>
          </a:p>
          <a:p>
            <a:pPr marL="742950" lvl="1" indent="-285750" eaLnBrk="1" hangingPunct="1">
              <a:lnSpc>
                <a:spcPct val="90000"/>
              </a:lnSpc>
              <a:defRPr/>
            </a:pPr>
            <a:r>
              <a:rPr lang="en-US" sz="2200"/>
              <a:t>Time Differences</a:t>
            </a:r>
          </a:p>
          <a:p>
            <a:pPr marL="1143000" lvl="2" indent="-228600" eaLnBrk="1" hangingPunct="1">
              <a:lnSpc>
                <a:spcPct val="90000"/>
              </a:lnSpc>
              <a:defRPr/>
            </a:pPr>
            <a:r>
              <a:rPr lang="en-US" sz="2100"/>
              <a:t>Interaural time difference (best for low freq)</a:t>
            </a:r>
          </a:p>
          <a:p>
            <a:pPr marL="1600200" lvl="3" indent="-228600" eaLnBrk="1" hangingPunct="1">
              <a:lnSpc>
                <a:spcPct val="90000"/>
              </a:lnSpc>
              <a:defRPr/>
            </a:pPr>
            <a:r>
              <a:rPr lang="en-US" sz="1800"/>
              <a:t>Precedence effect</a:t>
            </a:r>
          </a:p>
          <a:p>
            <a:pPr marL="2057400" lvl="4" indent="-228600" eaLnBrk="1" hangingPunct="1">
              <a:lnSpc>
                <a:spcPct val="90000"/>
              </a:lnSpc>
              <a:defRPr/>
            </a:pPr>
            <a:r>
              <a:rPr lang="en-US" sz="1800"/>
              <a:t>Filtering out of reflections and echoes, humans don</a:t>
            </a:r>
            <a:r>
              <a:rPr lang="ja-JP" altLang="en-US" sz="1800">
                <a:latin typeface="Arial"/>
              </a:rPr>
              <a:t>’</a:t>
            </a:r>
            <a:r>
              <a:rPr lang="en-US" sz="1800"/>
              <a:t>t even hear echoes earlier than 35 msec</a:t>
            </a:r>
          </a:p>
          <a:p>
            <a:pPr marL="1143000" lvl="2" indent="-228600" eaLnBrk="1" hangingPunct="1">
              <a:lnSpc>
                <a:spcPct val="90000"/>
              </a:lnSpc>
              <a:defRPr/>
            </a:pPr>
            <a:r>
              <a:rPr lang="en-US" sz="2100"/>
              <a:t>Phase differences</a:t>
            </a:r>
          </a:p>
          <a:p>
            <a:pPr marL="1600200" lvl="3" indent="-228600" eaLnBrk="1" hangingPunct="1">
              <a:lnSpc>
                <a:spcPct val="90000"/>
              </a:lnSpc>
              <a:defRPr/>
            </a:pPr>
            <a:r>
              <a:rPr lang="en-US" sz="1800"/>
              <a:t>For frequencies &lt;1000Hz</a:t>
            </a:r>
          </a:p>
          <a:p>
            <a:pPr marL="1143000" lvl="2" indent="-228600" eaLnBrk="1" hangingPunct="1">
              <a:lnSpc>
                <a:spcPct val="90000"/>
              </a:lnSpc>
              <a:defRPr/>
            </a:pPr>
            <a:r>
              <a:rPr lang="en-US" sz="2100"/>
              <a:t>Interaural intensity difference (best for high freq)</a:t>
            </a:r>
          </a:p>
          <a:p>
            <a:pPr marL="1600200" lvl="3" indent="-228600" eaLnBrk="1" hangingPunct="1">
              <a:lnSpc>
                <a:spcPct val="90000"/>
              </a:lnSpc>
              <a:defRPr/>
            </a:pPr>
            <a:r>
              <a:rPr lang="en-US" sz="1800"/>
              <a:t>Shadowing, object must be large in relation to wavelength, &lt;1000 Hz</a:t>
            </a:r>
          </a:p>
          <a:p>
            <a:pPr marL="1600200" lvl="3" indent="-228600" eaLnBrk="1" hangingPunct="1">
              <a:lnSpc>
                <a:spcPct val="90000"/>
              </a:lnSpc>
              <a:defRPr/>
            </a:pPr>
            <a:r>
              <a:rPr lang="en-US" sz="1800"/>
              <a:t>Same tone in both ears, but of differing intensity, will be heard as coming from the direction of the more intense tone.</a:t>
            </a:r>
          </a:p>
          <a:p>
            <a:pPr marL="1600200" lvl="3" indent="-228600" eaLnBrk="1" hangingPunct="1">
              <a:lnSpc>
                <a:spcPct val="90000"/>
              </a:lnSpc>
              <a:buFont typeface="Wingdings" charset="0"/>
              <a:buNone/>
              <a:defRPr/>
            </a:pPr>
            <a:endParaRPr lang="en-US" sz="1800"/>
          </a:p>
        </p:txBody>
      </p:sp>
      <p:sp>
        <p:nvSpPr>
          <p:cNvPr id="2" name="Footer Placeholder 1"/>
          <p:cNvSpPr>
            <a:spLocks noGrp="1"/>
          </p:cNvSpPr>
          <p:nvPr>
            <p:ph type="ftr" sz="quarter" idx="11"/>
          </p:nvPr>
        </p:nvSpPr>
        <p:spPr/>
        <p:txBody>
          <a:bodyPr/>
          <a:lstStyle/>
          <a:p>
            <a:pPr>
              <a:defRPr/>
            </a:pPr>
            <a:r>
              <a:rPr lang="en-US"/>
              <a:t>CS4590: Computer Audio - Spring 2015</a:t>
            </a:r>
          </a:p>
        </p:txBody>
      </p:sp>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pPr eaLnBrk="1" hangingPunct="1">
              <a:defRPr/>
            </a:pPr>
            <a:r>
              <a:rPr lang="en-US">
                <a:cs typeface="+mj-cs"/>
              </a:rPr>
              <a:t>Anatomy of the Ear</a:t>
            </a:r>
          </a:p>
        </p:txBody>
      </p:sp>
      <p:sp>
        <p:nvSpPr>
          <p:cNvPr id="207876" name="Rectangle 4"/>
          <p:cNvSpPr>
            <a:spLocks noGrp="1" noChangeArrowheads="1"/>
          </p:cNvSpPr>
          <p:nvPr>
            <p:ph sz="quarter" idx="1"/>
          </p:nvPr>
        </p:nvSpPr>
        <p:spPr>
          <a:xfrm>
            <a:off x="457200" y="1719263"/>
            <a:ext cx="5257800" cy="4411662"/>
          </a:xfrm>
        </p:spPr>
        <p:txBody>
          <a:bodyPr/>
          <a:lstStyle/>
          <a:p>
            <a:pPr eaLnBrk="1" hangingPunct="1">
              <a:defRPr/>
            </a:pPr>
            <a:r>
              <a:rPr lang="en-US">
                <a:cs typeface="+mn-cs"/>
              </a:rPr>
              <a:t>Bone conduction</a:t>
            </a:r>
          </a:p>
          <a:p>
            <a:pPr marL="742950" lvl="1" indent="-285750" eaLnBrk="1" hangingPunct="1">
              <a:defRPr/>
            </a:pPr>
            <a:r>
              <a:rPr lang="en-US"/>
              <a:t>Why your recorded voice sounds </a:t>
            </a:r>
            <a:r>
              <a:rPr lang="ja-JP" altLang="en-US">
                <a:latin typeface="Arial"/>
              </a:rPr>
              <a:t>“</a:t>
            </a:r>
            <a:r>
              <a:rPr lang="en-US"/>
              <a:t>funny</a:t>
            </a:r>
            <a:r>
              <a:rPr lang="ja-JP" altLang="en-US">
                <a:latin typeface="Arial"/>
              </a:rPr>
              <a:t>”</a:t>
            </a:r>
            <a:endParaRPr lang="en-US"/>
          </a:p>
          <a:p>
            <a:pPr marL="742950" lvl="1" indent="-285750" eaLnBrk="1" hangingPunct="1">
              <a:defRPr/>
            </a:pPr>
            <a:r>
              <a:rPr lang="en-US"/>
              <a:t>Bone phones</a:t>
            </a:r>
          </a:p>
          <a:p>
            <a:pPr eaLnBrk="1" hangingPunct="1">
              <a:defRPr/>
            </a:pPr>
            <a:r>
              <a:rPr lang="en-US">
                <a:cs typeface="+mn-cs"/>
              </a:rPr>
              <a:t>How do the cilia and neurons encode frequencies?</a:t>
            </a:r>
          </a:p>
          <a:p>
            <a:pPr marL="742950" lvl="1" indent="-285750" eaLnBrk="1" hangingPunct="1">
              <a:defRPr/>
            </a:pPr>
            <a:r>
              <a:rPr lang="en-US"/>
              <a:t>Can</a:t>
            </a:r>
            <a:r>
              <a:rPr lang="ja-JP" altLang="en-US">
                <a:latin typeface="Arial"/>
              </a:rPr>
              <a:t>’</a:t>
            </a:r>
            <a:r>
              <a:rPr lang="en-US"/>
              <a:t>t fire faster than ~1000Hz</a:t>
            </a:r>
          </a:p>
        </p:txBody>
      </p:sp>
      <p:pic>
        <p:nvPicPr>
          <p:cNvPr id="2078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2362200"/>
            <a:ext cx="2540000" cy="337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 name="Footer Placeholder 1"/>
          <p:cNvSpPr>
            <a:spLocks noGrp="1"/>
          </p:cNvSpPr>
          <p:nvPr>
            <p:ph type="ftr" sz="quarter" idx="11"/>
          </p:nvPr>
        </p:nvSpPr>
        <p:spPr/>
        <p:txBody>
          <a:bodyPr/>
          <a:lstStyle/>
          <a:p>
            <a:pPr>
              <a:defRPr/>
            </a:pPr>
            <a:r>
              <a:rPr lang="en-US"/>
              <a:t>CS4590: Computer Audio - Spring 2015</a:t>
            </a:r>
          </a:p>
        </p:txBody>
      </p:sp>
    </p:spTree>
  </p:cSld>
  <p:clrMapOvr>
    <a:masterClrMapping/>
  </p:clrMapOvr>
  <p:transition>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p:txBody>
          <a:bodyPr/>
          <a:lstStyle/>
          <a:p>
            <a:pPr eaLnBrk="1" hangingPunct="1">
              <a:defRPr/>
            </a:pPr>
            <a:r>
              <a:rPr lang="en-US">
                <a:cs typeface="+mj-cs"/>
              </a:rPr>
              <a:t>Perception of Space</a:t>
            </a:r>
          </a:p>
        </p:txBody>
      </p:sp>
      <p:sp>
        <p:nvSpPr>
          <p:cNvPr id="246787" name="Rectangle 3"/>
          <p:cNvSpPr>
            <a:spLocks noGrp="1" noChangeArrowheads="1"/>
          </p:cNvSpPr>
          <p:nvPr>
            <p:ph type="body" sz="half" idx="1"/>
          </p:nvPr>
        </p:nvSpPr>
        <p:spPr/>
        <p:txBody>
          <a:bodyPr/>
          <a:lstStyle/>
          <a:p>
            <a:pPr eaLnBrk="1" hangingPunct="1">
              <a:defRPr/>
            </a:pPr>
            <a:r>
              <a:rPr lang="en-US" sz="2200">
                <a:cs typeface="+mn-cs"/>
              </a:rPr>
              <a:t>Perception in vertical plane</a:t>
            </a:r>
          </a:p>
          <a:p>
            <a:pPr marL="742950" lvl="1" indent="-285750" eaLnBrk="1" hangingPunct="1">
              <a:defRPr/>
            </a:pPr>
            <a:r>
              <a:rPr lang="en-US" sz="2000"/>
              <a:t>Median plane sounds are ambiguous</a:t>
            </a:r>
          </a:p>
          <a:p>
            <a:pPr marL="1143000" lvl="2" indent="-228600" eaLnBrk="1" hangingPunct="1">
              <a:defRPr/>
            </a:pPr>
            <a:r>
              <a:rPr lang="en-US" sz="1900"/>
              <a:t>Head turning resolves confusion</a:t>
            </a:r>
          </a:p>
          <a:p>
            <a:pPr marL="1143000" lvl="2" indent="-228600" eaLnBrk="1" hangingPunct="1">
              <a:defRPr/>
            </a:pPr>
            <a:r>
              <a:rPr lang="en-US" sz="1900"/>
              <a:t>Pinna also aid in localization</a:t>
            </a:r>
          </a:p>
          <a:p>
            <a:pPr eaLnBrk="1" hangingPunct="1">
              <a:defRPr/>
            </a:pPr>
            <a:r>
              <a:rPr lang="en-US" sz="2200">
                <a:cs typeface="+mn-cs"/>
              </a:rPr>
              <a:t>Human Echolocation</a:t>
            </a:r>
          </a:p>
          <a:p>
            <a:pPr marL="742950" lvl="1" indent="-285750" eaLnBrk="1" hangingPunct="1">
              <a:defRPr/>
            </a:pPr>
            <a:r>
              <a:rPr lang="en-US" sz="2000"/>
              <a:t>Gauge distance based on echo</a:t>
            </a:r>
          </a:p>
          <a:p>
            <a:pPr marL="742950" lvl="1" indent="-285750" eaLnBrk="1" hangingPunct="1">
              <a:defRPr/>
            </a:pPr>
            <a:r>
              <a:rPr lang="en-US" sz="2000"/>
              <a:t>Cane used by people with low vision</a:t>
            </a:r>
          </a:p>
        </p:txBody>
      </p:sp>
      <p:pic>
        <p:nvPicPr>
          <p:cNvPr id="246791" name="Picture 7" descr="fog_navigation_1880"/>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4724400" y="1676400"/>
            <a:ext cx="2328863" cy="2514600"/>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808080">
                      <a:alpha val="74998"/>
                    </a:srgbClr>
                  </a:outerShdw>
                </a:effectLst>
              </a14:hiddenEffects>
            </a:ext>
          </a:extLst>
        </p:spPr>
      </p:pic>
      <p:pic>
        <p:nvPicPr>
          <p:cNvPr id="246793" name="Picture 9" descr="acoustic_locator"/>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5410200" y="4572000"/>
            <a:ext cx="2400300" cy="1766888"/>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808080">
                      <a:alpha val="74998"/>
                    </a:srgbClr>
                  </a:outerShdw>
                </a:effectLst>
              </a14:hiddenEffects>
            </a:ext>
          </a:extLst>
        </p:spPr>
      </p:pic>
      <p:sp>
        <p:nvSpPr>
          <p:cNvPr id="2" name="Footer Placeholder 1"/>
          <p:cNvSpPr>
            <a:spLocks noGrp="1"/>
          </p:cNvSpPr>
          <p:nvPr>
            <p:ph type="ftr" sz="quarter" idx="11"/>
          </p:nvPr>
        </p:nvSpPr>
        <p:spPr/>
        <p:txBody>
          <a:bodyPr/>
          <a:lstStyle/>
          <a:p>
            <a:pPr>
              <a:defRPr/>
            </a:pPr>
            <a:r>
              <a:rPr lang="en-US"/>
              <a:t>CS4590: Computer Audio - Spring 2015</a:t>
            </a:r>
          </a:p>
        </p:txBody>
      </p:sp>
    </p:spTree>
  </p:cSld>
  <p:clrMapOvr>
    <a:masterClrMapping/>
  </p:clrMapOvr>
  <p:transition>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ChangeArrowheads="1"/>
          </p:cNvSpPr>
          <p:nvPr>
            <p:ph type="title"/>
          </p:nvPr>
        </p:nvSpPr>
        <p:spPr/>
        <p:txBody>
          <a:bodyPr/>
          <a:lstStyle/>
          <a:p>
            <a:pPr eaLnBrk="1" hangingPunct="1">
              <a:defRPr/>
            </a:pPr>
            <a:r>
              <a:rPr lang="en-US">
                <a:cs typeface="+mj-cs"/>
              </a:rPr>
              <a:t>Perception of Space</a:t>
            </a:r>
          </a:p>
        </p:txBody>
      </p:sp>
      <p:sp>
        <p:nvSpPr>
          <p:cNvPr id="323587" name="Rectangle 3"/>
          <p:cNvSpPr>
            <a:spLocks noGrp="1" noChangeArrowheads="1"/>
          </p:cNvSpPr>
          <p:nvPr>
            <p:ph type="body" sz="half" idx="1"/>
          </p:nvPr>
        </p:nvSpPr>
        <p:spPr>
          <a:xfrm>
            <a:off x="457200" y="1719263"/>
            <a:ext cx="8382000" cy="4411662"/>
          </a:xfrm>
        </p:spPr>
        <p:txBody>
          <a:bodyPr/>
          <a:lstStyle/>
          <a:p>
            <a:pPr eaLnBrk="1" hangingPunct="1">
              <a:defRPr/>
            </a:pPr>
            <a:r>
              <a:rPr lang="en-US" sz="2600" dirty="0">
                <a:cs typeface="+mn-cs"/>
              </a:rPr>
              <a:t>Binaural Recordings </a:t>
            </a:r>
            <a:r>
              <a:rPr lang="en-US" sz="2600" dirty="0">
                <a:cs typeface="+mn-cs"/>
                <a:sym typeface="Wingdings" charset="0"/>
                <a:hlinkClick r:id="rId3"/>
              </a:rPr>
              <a:t>http://www.freesound.org</a:t>
            </a:r>
            <a:r>
              <a:rPr lang="en-US" sz="2600" dirty="0">
                <a:cs typeface="+mn-cs"/>
                <a:sym typeface="Wingdings" charset="0"/>
              </a:rPr>
              <a:t>    </a:t>
            </a:r>
          </a:p>
        </p:txBody>
      </p:sp>
      <p:pic>
        <p:nvPicPr>
          <p:cNvPr id="323588" name="Picture 4" descr="binaural_head"/>
          <p:cNvPicPr>
            <a:picLocks noGrp="1" noChangeAspect="1" noChangeArrowheads="1"/>
          </p:cNvPicPr>
          <p:nvPr>
            <p:ph sz="quarter" idx="2"/>
          </p:nvPr>
        </p:nvPicPr>
        <p:blipFill>
          <a:blip r:embed="rId4">
            <a:extLst>
              <a:ext uri="{28A0092B-C50C-407E-A947-70E740481C1C}">
                <a14:useLocalDpi xmlns:a14="http://schemas.microsoft.com/office/drawing/2010/main" val="0"/>
              </a:ext>
            </a:extLst>
          </a:blip>
          <a:srcRect/>
          <a:stretch>
            <a:fillRect/>
          </a:stretch>
        </p:blipFill>
        <p:spPr>
          <a:xfrm>
            <a:off x="990600" y="2438400"/>
            <a:ext cx="2857500" cy="3810000"/>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808080">
                      <a:alpha val="74998"/>
                    </a:srgbClr>
                  </a:outerShdw>
                </a:effectLst>
              </a14:hiddenEffects>
            </a:ext>
          </a:extLst>
        </p:spPr>
      </p:pic>
      <p:pic>
        <p:nvPicPr>
          <p:cNvPr id="323590" name="Picture 6" descr="binaural_head2"/>
          <p:cNvPicPr>
            <a:picLocks noGrp="1" noChangeAspect="1" noChangeArrowheads="1"/>
          </p:cNvPicPr>
          <p:nvPr>
            <p:ph sz="quarter" idx="3"/>
          </p:nvPr>
        </p:nvPicPr>
        <p:blipFill>
          <a:blip r:embed="rId5">
            <a:extLst>
              <a:ext uri="{28A0092B-C50C-407E-A947-70E740481C1C}">
                <a14:useLocalDpi xmlns:a14="http://schemas.microsoft.com/office/drawing/2010/main" val="0"/>
              </a:ext>
            </a:extLst>
          </a:blip>
          <a:srcRect/>
          <a:stretch>
            <a:fillRect/>
          </a:stretch>
        </p:blipFill>
        <p:spPr>
          <a:xfrm>
            <a:off x="4419600" y="2438400"/>
            <a:ext cx="2276475" cy="3810000"/>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808080">
                      <a:alpha val="74998"/>
                    </a:srgbClr>
                  </a:outerShdw>
                </a:effectLst>
              </a14:hiddenEffects>
            </a:ext>
          </a:extLst>
        </p:spPr>
      </p:pic>
      <p:sp>
        <p:nvSpPr>
          <p:cNvPr id="2" name="Footer Placeholder 1"/>
          <p:cNvSpPr>
            <a:spLocks noGrp="1"/>
          </p:cNvSpPr>
          <p:nvPr>
            <p:ph type="ftr" sz="quarter" idx="11"/>
          </p:nvPr>
        </p:nvSpPr>
        <p:spPr/>
        <p:txBody>
          <a:bodyPr/>
          <a:lstStyle/>
          <a:p>
            <a:pPr>
              <a:defRPr/>
            </a:pPr>
            <a:r>
              <a:rPr lang="en-US"/>
              <a:t>CS4590: Computer Audio - Spring 2015</a:t>
            </a:r>
          </a:p>
        </p:txBody>
      </p:sp>
    </p:spTree>
  </p:cSld>
  <p:clrMapOvr>
    <a:masterClrMapping/>
  </p:clrMapOvr>
  <p:transition>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title"/>
          </p:nvPr>
        </p:nvSpPr>
        <p:spPr/>
        <p:txBody>
          <a:bodyPr/>
          <a:lstStyle/>
          <a:p>
            <a:pPr eaLnBrk="1" hangingPunct="1">
              <a:defRPr/>
            </a:pPr>
            <a:r>
              <a:rPr lang="en-US">
                <a:cs typeface="+mj-cs"/>
              </a:rPr>
              <a:t>Transients and Human Hearing</a:t>
            </a:r>
          </a:p>
        </p:txBody>
      </p:sp>
      <p:sp>
        <p:nvSpPr>
          <p:cNvPr id="248835" name="Rectangle 3"/>
          <p:cNvSpPr>
            <a:spLocks noGrp="1" noChangeArrowheads="1"/>
          </p:cNvSpPr>
          <p:nvPr>
            <p:ph sz="quarter" idx="1"/>
          </p:nvPr>
        </p:nvSpPr>
        <p:spPr/>
        <p:txBody>
          <a:bodyPr/>
          <a:lstStyle/>
          <a:p>
            <a:pPr eaLnBrk="1" hangingPunct="1">
              <a:lnSpc>
                <a:spcPct val="90000"/>
              </a:lnSpc>
              <a:defRPr/>
            </a:pPr>
            <a:r>
              <a:rPr lang="en-US" sz="2600">
                <a:cs typeface="+mn-cs"/>
              </a:rPr>
              <a:t>Steady state</a:t>
            </a:r>
          </a:p>
          <a:p>
            <a:pPr marL="742950" lvl="1" indent="-285750" eaLnBrk="1" hangingPunct="1">
              <a:lnSpc>
                <a:spcPct val="90000"/>
              </a:lnSpc>
              <a:defRPr/>
            </a:pPr>
            <a:r>
              <a:rPr lang="en-US" sz="2200"/>
              <a:t>Remains constant over time</a:t>
            </a:r>
          </a:p>
          <a:p>
            <a:pPr marL="742950" lvl="1" indent="-285750" eaLnBrk="1" hangingPunct="1">
              <a:lnSpc>
                <a:spcPct val="90000"/>
              </a:lnSpc>
              <a:defRPr/>
            </a:pPr>
            <a:r>
              <a:rPr lang="en-US" sz="2200"/>
              <a:t>Periodic or almost constant excitation pattern</a:t>
            </a:r>
          </a:p>
          <a:p>
            <a:pPr marL="742950" lvl="1" indent="-285750" eaLnBrk="1" hangingPunct="1">
              <a:lnSpc>
                <a:spcPct val="90000"/>
              </a:lnSpc>
              <a:defRPr/>
            </a:pPr>
            <a:r>
              <a:rPr lang="en-US" sz="2200"/>
              <a:t>Fourier Analysis will work nicely</a:t>
            </a:r>
          </a:p>
          <a:p>
            <a:pPr eaLnBrk="1" hangingPunct="1">
              <a:lnSpc>
                <a:spcPct val="90000"/>
              </a:lnSpc>
              <a:defRPr/>
            </a:pPr>
            <a:r>
              <a:rPr lang="en-US" sz="2600">
                <a:cs typeface="+mn-cs"/>
              </a:rPr>
              <a:t>Transient</a:t>
            </a:r>
          </a:p>
          <a:p>
            <a:pPr marL="742950" lvl="1" indent="-285750" eaLnBrk="1" hangingPunct="1">
              <a:lnSpc>
                <a:spcPct val="90000"/>
              </a:lnSpc>
              <a:defRPr/>
            </a:pPr>
            <a:r>
              <a:rPr lang="en-US" sz="2200"/>
              <a:t>Changes quickly over time</a:t>
            </a:r>
          </a:p>
          <a:p>
            <a:pPr marL="742950" lvl="1" indent="-285750" eaLnBrk="1" hangingPunct="1">
              <a:lnSpc>
                <a:spcPct val="90000"/>
              </a:lnSpc>
              <a:defRPr/>
            </a:pPr>
            <a:r>
              <a:rPr lang="en-US" sz="2200"/>
              <a:t>Changes of state from one constant pattern to another</a:t>
            </a:r>
          </a:p>
          <a:p>
            <a:pPr marL="742950" lvl="1" indent="-285750" eaLnBrk="1" hangingPunct="1">
              <a:lnSpc>
                <a:spcPct val="90000"/>
              </a:lnSpc>
              <a:defRPr/>
            </a:pPr>
            <a:r>
              <a:rPr lang="en-US" sz="2200"/>
              <a:t>Frequency oriented methods do not work well</a:t>
            </a:r>
          </a:p>
          <a:p>
            <a:pPr eaLnBrk="1" hangingPunct="1">
              <a:lnSpc>
                <a:spcPct val="90000"/>
              </a:lnSpc>
              <a:defRPr/>
            </a:pPr>
            <a:r>
              <a:rPr lang="en-US" sz="2600">
                <a:cs typeface="+mn-cs"/>
              </a:rPr>
              <a:t>What are some examples of a transient part of a sound?</a:t>
            </a:r>
          </a:p>
          <a:p>
            <a:pPr marL="742950" lvl="1" indent="-285750" eaLnBrk="1" hangingPunct="1">
              <a:lnSpc>
                <a:spcPct val="90000"/>
              </a:lnSpc>
              <a:defRPr/>
            </a:pPr>
            <a:endParaRPr lang="en-US" sz="2200"/>
          </a:p>
        </p:txBody>
      </p:sp>
      <p:sp>
        <p:nvSpPr>
          <p:cNvPr id="2" name="Footer Placeholder 1"/>
          <p:cNvSpPr>
            <a:spLocks noGrp="1"/>
          </p:cNvSpPr>
          <p:nvPr>
            <p:ph type="ftr" sz="quarter" idx="11"/>
          </p:nvPr>
        </p:nvSpPr>
        <p:spPr/>
        <p:txBody>
          <a:bodyPr/>
          <a:lstStyle/>
          <a:p>
            <a:pPr>
              <a:defRPr/>
            </a:pPr>
            <a:r>
              <a:rPr lang="en-US"/>
              <a:t>CS4590: Computer Audio - Spring 2015</a:t>
            </a:r>
          </a:p>
        </p:txBody>
      </p:sp>
    </p:spTree>
  </p:cSld>
  <p:clrMapOvr>
    <a:masterClrMapping/>
  </p:clrMapOvr>
  <p:transition>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ChangeArrowheads="1"/>
          </p:cNvSpPr>
          <p:nvPr>
            <p:ph type="title"/>
          </p:nvPr>
        </p:nvSpPr>
        <p:spPr/>
        <p:txBody>
          <a:bodyPr/>
          <a:lstStyle/>
          <a:p>
            <a:pPr eaLnBrk="1" hangingPunct="1">
              <a:defRPr/>
            </a:pPr>
            <a:r>
              <a:rPr lang="en-US">
                <a:cs typeface="+mj-cs"/>
              </a:rPr>
              <a:t>Transients and Human Hearing</a:t>
            </a:r>
          </a:p>
        </p:txBody>
      </p:sp>
      <p:sp>
        <p:nvSpPr>
          <p:cNvPr id="250883" name="Rectangle 3"/>
          <p:cNvSpPr>
            <a:spLocks noGrp="1" noChangeArrowheads="1"/>
          </p:cNvSpPr>
          <p:nvPr>
            <p:ph sz="quarter" idx="1"/>
          </p:nvPr>
        </p:nvSpPr>
        <p:spPr/>
        <p:txBody>
          <a:bodyPr/>
          <a:lstStyle/>
          <a:p>
            <a:pPr eaLnBrk="1" hangingPunct="1">
              <a:defRPr/>
            </a:pPr>
            <a:r>
              <a:rPr lang="en-US">
                <a:cs typeface="+mn-cs"/>
              </a:rPr>
              <a:t>Watching a picture versus watching a movie</a:t>
            </a:r>
          </a:p>
          <a:p>
            <a:pPr eaLnBrk="1" hangingPunct="1">
              <a:defRPr/>
            </a:pPr>
            <a:r>
              <a:rPr lang="en-US">
                <a:cs typeface="+mn-cs"/>
              </a:rPr>
              <a:t>Classical study of instrument identification</a:t>
            </a:r>
          </a:p>
          <a:p>
            <a:pPr marL="742950" lvl="1" indent="-285750" eaLnBrk="1" hangingPunct="1">
              <a:defRPr/>
            </a:pPr>
            <a:r>
              <a:rPr lang="en-US"/>
              <a:t>Without the transient a instrument sound is difficult to identify</a:t>
            </a:r>
          </a:p>
          <a:p>
            <a:pPr marL="742950" lvl="1" indent="-285750" eaLnBrk="1" hangingPunct="1">
              <a:defRPr/>
            </a:pPr>
            <a:r>
              <a:rPr lang="en-US"/>
              <a:t>Two instrument sounds can be merged without transient and second sound is still identified as being part of first.</a:t>
            </a:r>
          </a:p>
        </p:txBody>
      </p:sp>
      <p:sp>
        <p:nvSpPr>
          <p:cNvPr id="2" name="Footer Placeholder 1"/>
          <p:cNvSpPr>
            <a:spLocks noGrp="1"/>
          </p:cNvSpPr>
          <p:nvPr>
            <p:ph type="ftr" sz="quarter" idx="11"/>
          </p:nvPr>
        </p:nvSpPr>
        <p:spPr/>
        <p:txBody>
          <a:bodyPr/>
          <a:lstStyle/>
          <a:p>
            <a:pPr>
              <a:defRPr/>
            </a:pPr>
            <a:r>
              <a:rPr lang="en-US"/>
              <a:t>CS4590: Computer Audio - Spring 2015</a:t>
            </a:r>
          </a:p>
        </p:txBody>
      </p:sp>
    </p:spTree>
  </p:cSld>
  <p:clrMapOvr>
    <a:masterClrMapping/>
  </p:clrMapOvr>
  <p:transition>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title"/>
          </p:nvPr>
        </p:nvSpPr>
        <p:spPr/>
        <p:txBody>
          <a:bodyPr/>
          <a:lstStyle/>
          <a:p>
            <a:pPr eaLnBrk="1" hangingPunct="1">
              <a:defRPr/>
            </a:pPr>
            <a:r>
              <a:rPr lang="en-US">
                <a:cs typeface="+mj-cs"/>
              </a:rPr>
              <a:t>Transients and Human Hearing</a:t>
            </a:r>
          </a:p>
        </p:txBody>
      </p:sp>
      <p:sp>
        <p:nvSpPr>
          <p:cNvPr id="252931" name="Rectangle 3"/>
          <p:cNvSpPr>
            <a:spLocks noGrp="1" noChangeArrowheads="1"/>
          </p:cNvSpPr>
          <p:nvPr>
            <p:ph sz="quarter" idx="1"/>
          </p:nvPr>
        </p:nvSpPr>
        <p:spPr>
          <a:xfrm>
            <a:off x="1066800" y="1752600"/>
            <a:ext cx="7620000" cy="4648200"/>
          </a:xfrm>
        </p:spPr>
        <p:txBody>
          <a:bodyPr/>
          <a:lstStyle/>
          <a:p>
            <a:pPr eaLnBrk="1" hangingPunct="1">
              <a:defRPr/>
            </a:pPr>
            <a:r>
              <a:rPr lang="en-US" sz="2600">
                <a:cs typeface="+mn-cs"/>
              </a:rPr>
              <a:t>The startle and orientation reflexes triggered by transients</a:t>
            </a:r>
          </a:p>
          <a:p>
            <a:pPr marL="742950" lvl="1" indent="-285750" eaLnBrk="1" hangingPunct="1">
              <a:defRPr/>
            </a:pPr>
            <a:r>
              <a:rPr lang="en-US" sz="2200"/>
              <a:t>Easier to localize due to interaural time difference</a:t>
            </a:r>
          </a:p>
          <a:p>
            <a:pPr eaLnBrk="1" hangingPunct="1">
              <a:defRPr/>
            </a:pPr>
            <a:r>
              <a:rPr lang="en-US" sz="2600">
                <a:cs typeface="+mn-cs"/>
              </a:rPr>
              <a:t>Transients contain more interesting information</a:t>
            </a:r>
          </a:p>
          <a:p>
            <a:pPr marL="742950" lvl="1" indent="-285750" eaLnBrk="1" hangingPunct="1">
              <a:defRPr/>
            </a:pPr>
            <a:r>
              <a:rPr lang="en-US" sz="2200"/>
              <a:t>High frequencies generated by high energy</a:t>
            </a:r>
          </a:p>
          <a:p>
            <a:pPr marL="742950" lvl="1" indent="-285750" eaLnBrk="1" hangingPunct="1">
              <a:defRPr/>
            </a:pPr>
            <a:r>
              <a:rPr lang="en-US" sz="2200"/>
              <a:t>Inharmonic content generated by initial excitation</a:t>
            </a:r>
          </a:p>
          <a:p>
            <a:pPr marL="742950" lvl="1" indent="-285750" eaLnBrk="1" hangingPunct="1">
              <a:defRPr/>
            </a:pPr>
            <a:r>
              <a:rPr lang="en-US" sz="2200"/>
              <a:t>More different types of transients than quasi-periodic sounds</a:t>
            </a:r>
          </a:p>
        </p:txBody>
      </p:sp>
      <p:sp>
        <p:nvSpPr>
          <p:cNvPr id="2" name="Footer Placeholder 1"/>
          <p:cNvSpPr>
            <a:spLocks noGrp="1"/>
          </p:cNvSpPr>
          <p:nvPr>
            <p:ph type="ftr" sz="quarter" idx="11"/>
          </p:nvPr>
        </p:nvSpPr>
        <p:spPr/>
        <p:txBody>
          <a:bodyPr/>
          <a:lstStyle/>
          <a:p>
            <a:pPr>
              <a:defRPr/>
            </a:pPr>
            <a:r>
              <a:rPr lang="en-US"/>
              <a:t>CS4590: Computer Audio - Spring 2015</a:t>
            </a:r>
          </a:p>
        </p:txBody>
      </p:sp>
    </p:spTree>
  </p:cSld>
  <p:clrMapOvr>
    <a:masterClrMapping/>
  </p:clrMapOvr>
  <p:transition>
    <p:fade thruBlk="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p:txBody>
          <a:bodyPr/>
          <a:lstStyle/>
          <a:p>
            <a:pPr eaLnBrk="1" hangingPunct="1">
              <a:defRPr/>
            </a:pPr>
            <a:r>
              <a:rPr lang="en-US">
                <a:cs typeface="+mj-cs"/>
              </a:rPr>
              <a:t>Perception of Speech</a:t>
            </a:r>
          </a:p>
        </p:txBody>
      </p:sp>
      <p:sp>
        <p:nvSpPr>
          <p:cNvPr id="254979" name="Rectangle 3"/>
          <p:cNvSpPr>
            <a:spLocks noGrp="1" noChangeArrowheads="1"/>
          </p:cNvSpPr>
          <p:nvPr>
            <p:ph sz="quarter" idx="1"/>
          </p:nvPr>
        </p:nvSpPr>
        <p:spPr/>
        <p:txBody>
          <a:bodyPr/>
          <a:lstStyle/>
          <a:p>
            <a:pPr eaLnBrk="1" hangingPunct="1">
              <a:lnSpc>
                <a:spcPct val="90000"/>
              </a:lnSpc>
              <a:defRPr/>
            </a:pPr>
            <a:r>
              <a:rPr lang="en-US" sz="2600">
                <a:cs typeface="+mn-cs"/>
              </a:rPr>
              <a:t>Vowels are steady state, consonants are transients</a:t>
            </a:r>
          </a:p>
          <a:p>
            <a:pPr eaLnBrk="1" hangingPunct="1">
              <a:lnSpc>
                <a:spcPct val="90000"/>
              </a:lnSpc>
              <a:defRPr/>
            </a:pPr>
            <a:r>
              <a:rPr lang="en-US" sz="2600">
                <a:cs typeface="+mn-cs"/>
              </a:rPr>
              <a:t>Vowels are pitches, consonants are noisy and unpitched</a:t>
            </a:r>
          </a:p>
          <a:p>
            <a:pPr eaLnBrk="1" hangingPunct="1">
              <a:lnSpc>
                <a:spcPct val="90000"/>
              </a:lnSpc>
              <a:defRPr/>
            </a:pPr>
            <a:r>
              <a:rPr lang="en-US" sz="2600">
                <a:cs typeface="+mn-cs"/>
              </a:rPr>
              <a:t>Speech perception impressive considering, 180 wpm, dialects, accents, background noises, distortion caused by telephones etc.</a:t>
            </a:r>
          </a:p>
          <a:p>
            <a:pPr eaLnBrk="1" hangingPunct="1">
              <a:lnSpc>
                <a:spcPct val="90000"/>
              </a:lnSpc>
              <a:defRPr/>
            </a:pPr>
            <a:r>
              <a:rPr lang="en-US" sz="2600">
                <a:cs typeface="+mn-cs"/>
              </a:rPr>
              <a:t>Speech produced by vocal cords producing sound waves that vibrate air in the cavities of the mouth, throat, and nose</a:t>
            </a:r>
          </a:p>
          <a:p>
            <a:pPr eaLnBrk="1" hangingPunct="1">
              <a:lnSpc>
                <a:spcPct val="90000"/>
              </a:lnSpc>
              <a:buFont typeface="Wingdings" charset="0"/>
              <a:buNone/>
              <a:defRPr/>
            </a:pPr>
            <a:endParaRPr lang="en-US" sz="2600">
              <a:cs typeface="+mn-cs"/>
            </a:endParaRPr>
          </a:p>
        </p:txBody>
      </p:sp>
      <p:sp>
        <p:nvSpPr>
          <p:cNvPr id="2" name="Footer Placeholder 1"/>
          <p:cNvSpPr>
            <a:spLocks noGrp="1"/>
          </p:cNvSpPr>
          <p:nvPr>
            <p:ph type="ftr" sz="quarter" idx="11"/>
          </p:nvPr>
        </p:nvSpPr>
        <p:spPr/>
        <p:txBody>
          <a:bodyPr/>
          <a:lstStyle/>
          <a:p>
            <a:pPr>
              <a:defRPr/>
            </a:pPr>
            <a:r>
              <a:rPr lang="en-US"/>
              <a:t>CS4590: Computer Audio - Spring 2015</a:t>
            </a:r>
          </a:p>
        </p:txBody>
      </p:sp>
    </p:spTree>
  </p:cSld>
  <p:clrMapOvr>
    <a:masterClrMapping/>
  </p:clrMapOvr>
  <p:transition>
    <p:fade thruBlk="1"/>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p:txBody>
          <a:bodyPr/>
          <a:lstStyle/>
          <a:p>
            <a:pPr eaLnBrk="1" hangingPunct="1">
              <a:defRPr/>
            </a:pPr>
            <a:r>
              <a:rPr lang="en-US">
                <a:cs typeface="+mj-cs"/>
              </a:rPr>
              <a:t>Perception of Speech</a:t>
            </a:r>
          </a:p>
        </p:txBody>
      </p:sp>
      <p:sp>
        <p:nvSpPr>
          <p:cNvPr id="257027" name="Rectangle 3"/>
          <p:cNvSpPr>
            <a:spLocks noGrp="1" noChangeArrowheads="1"/>
          </p:cNvSpPr>
          <p:nvPr>
            <p:ph sz="quarter" idx="1"/>
          </p:nvPr>
        </p:nvSpPr>
        <p:spPr/>
        <p:txBody>
          <a:bodyPr/>
          <a:lstStyle/>
          <a:p>
            <a:pPr eaLnBrk="1" hangingPunct="1">
              <a:lnSpc>
                <a:spcPct val="90000"/>
              </a:lnSpc>
              <a:defRPr/>
            </a:pPr>
            <a:r>
              <a:rPr lang="en-US">
                <a:cs typeface="+mn-cs"/>
              </a:rPr>
              <a:t>6500 Hz upper range of speech</a:t>
            </a:r>
          </a:p>
          <a:p>
            <a:pPr eaLnBrk="1" hangingPunct="1">
              <a:lnSpc>
                <a:spcPct val="90000"/>
              </a:lnSpc>
              <a:defRPr/>
            </a:pPr>
            <a:r>
              <a:rPr lang="en-US">
                <a:cs typeface="+mn-cs"/>
              </a:rPr>
              <a:t>Vowels, &lt;3000Hz, many &lt;1000Hz</a:t>
            </a:r>
          </a:p>
          <a:p>
            <a:pPr eaLnBrk="1" hangingPunct="1">
              <a:lnSpc>
                <a:spcPct val="90000"/>
              </a:lnSpc>
              <a:defRPr/>
            </a:pPr>
            <a:r>
              <a:rPr lang="en-US">
                <a:cs typeface="+mn-cs"/>
              </a:rPr>
              <a:t>Consonants, 1000Hz&lt;  &gt;5000Hz</a:t>
            </a:r>
          </a:p>
          <a:p>
            <a:pPr eaLnBrk="1" hangingPunct="1">
              <a:lnSpc>
                <a:spcPct val="90000"/>
              </a:lnSpc>
              <a:defRPr/>
            </a:pPr>
            <a:r>
              <a:rPr lang="en-US">
                <a:cs typeface="+mn-cs"/>
              </a:rPr>
              <a:t>Intensity range of approximately 70dB</a:t>
            </a:r>
          </a:p>
          <a:p>
            <a:pPr eaLnBrk="1" hangingPunct="1">
              <a:lnSpc>
                <a:spcPct val="90000"/>
              </a:lnSpc>
              <a:defRPr/>
            </a:pPr>
            <a:r>
              <a:rPr lang="en-US">
                <a:cs typeface="+mn-cs"/>
              </a:rPr>
              <a:t>Phonemes, smallest unit of speech</a:t>
            </a:r>
          </a:p>
          <a:p>
            <a:pPr eaLnBrk="1" hangingPunct="1">
              <a:lnSpc>
                <a:spcPct val="90000"/>
              </a:lnSpc>
              <a:defRPr/>
            </a:pPr>
            <a:r>
              <a:rPr lang="en-US">
                <a:cs typeface="+mn-cs"/>
              </a:rPr>
              <a:t>Silence cues</a:t>
            </a:r>
          </a:p>
          <a:p>
            <a:pPr marL="742950" lvl="1" indent="-285750" eaLnBrk="1" hangingPunct="1">
              <a:lnSpc>
                <a:spcPct val="90000"/>
              </a:lnSpc>
              <a:defRPr/>
            </a:pPr>
            <a:r>
              <a:rPr lang="ja-JP" altLang="en-US">
                <a:latin typeface="Arial"/>
              </a:rPr>
              <a:t>“</a:t>
            </a:r>
            <a:r>
              <a:rPr lang="en-US"/>
              <a:t>light housekeeper</a:t>
            </a:r>
            <a:r>
              <a:rPr lang="ja-JP" altLang="en-US">
                <a:latin typeface="Arial"/>
              </a:rPr>
              <a:t>”</a:t>
            </a:r>
            <a:r>
              <a:rPr lang="en-US"/>
              <a:t>, </a:t>
            </a:r>
            <a:r>
              <a:rPr lang="ja-JP" altLang="en-US">
                <a:latin typeface="Arial"/>
              </a:rPr>
              <a:t>“</a:t>
            </a:r>
            <a:r>
              <a:rPr lang="en-US"/>
              <a:t>lighthouse keeper</a:t>
            </a:r>
            <a:r>
              <a:rPr lang="ja-JP" altLang="en-US">
                <a:latin typeface="Arial"/>
              </a:rPr>
              <a:t>”</a:t>
            </a:r>
            <a:endParaRPr lang="en-US"/>
          </a:p>
          <a:p>
            <a:pPr eaLnBrk="1" hangingPunct="1">
              <a:lnSpc>
                <a:spcPct val="90000"/>
              </a:lnSpc>
              <a:defRPr/>
            </a:pPr>
            <a:r>
              <a:rPr lang="en-US">
                <a:cs typeface="+mn-cs"/>
              </a:rPr>
              <a:t>Accent cues</a:t>
            </a:r>
          </a:p>
          <a:p>
            <a:pPr marL="742950" lvl="1" indent="-285750" eaLnBrk="1" hangingPunct="1">
              <a:lnSpc>
                <a:spcPct val="90000"/>
              </a:lnSpc>
              <a:defRPr/>
            </a:pPr>
            <a:r>
              <a:rPr lang="ja-JP" altLang="en-US">
                <a:latin typeface="Arial"/>
              </a:rPr>
              <a:t>“</a:t>
            </a:r>
            <a:r>
              <a:rPr lang="en-US"/>
              <a:t>invalid</a:t>
            </a:r>
            <a:r>
              <a:rPr lang="ja-JP" altLang="en-US">
                <a:latin typeface="Arial"/>
              </a:rPr>
              <a:t>”</a:t>
            </a:r>
            <a:endParaRPr lang="en-US"/>
          </a:p>
          <a:p>
            <a:pPr eaLnBrk="1" hangingPunct="1">
              <a:lnSpc>
                <a:spcPct val="90000"/>
              </a:lnSpc>
              <a:defRPr/>
            </a:pPr>
            <a:endParaRPr lang="en-US">
              <a:cs typeface="+mn-cs"/>
            </a:endParaRPr>
          </a:p>
          <a:p>
            <a:pPr eaLnBrk="1" hangingPunct="1">
              <a:lnSpc>
                <a:spcPct val="90000"/>
              </a:lnSpc>
              <a:defRPr/>
            </a:pPr>
            <a:endParaRPr lang="en-US">
              <a:cs typeface="+mn-cs"/>
            </a:endParaRPr>
          </a:p>
        </p:txBody>
      </p:sp>
      <p:sp>
        <p:nvSpPr>
          <p:cNvPr id="2" name="Footer Placeholder 1"/>
          <p:cNvSpPr>
            <a:spLocks noGrp="1"/>
          </p:cNvSpPr>
          <p:nvPr>
            <p:ph type="ftr" sz="quarter" idx="11"/>
          </p:nvPr>
        </p:nvSpPr>
        <p:spPr/>
        <p:txBody>
          <a:bodyPr/>
          <a:lstStyle/>
          <a:p>
            <a:pPr>
              <a:defRPr/>
            </a:pPr>
            <a:r>
              <a:rPr lang="en-US"/>
              <a:t>CS4590: Computer Audio - Spring 2015</a:t>
            </a:r>
          </a:p>
        </p:txBody>
      </p:sp>
    </p:spTree>
  </p:cSld>
  <p:clrMapOvr>
    <a:masterClrMapping/>
  </p:clrMapOvr>
  <p:transition>
    <p:fade thruBlk="1"/>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pPr eaLnBrk="1" hangingPunct="1">
              <a:defRPr/>
            </a:pPr>
            <a:r>
              <a:rPr lang="en-US">
                <a:cs typeface="+mj-cs"/>
              </a:rPr>
              <a:t>Perception of Speech</a:t>
            </a:r>
          </a:p>
        </p:txBody>
      </p:sp>
      <p:sp>
        <p:nvSpPr>
          <p:cNvPr id="259075" name="Rectangle 3"/>
          <p:cNvSpPr>
            <a:spLocks noGrp="1" noChangeArrowheads="1"/>
          </p:cNvSpPr>
          <p:nvPr>
            <p:ph sz="quarter" idx="1"/>
          </p:nvPr>
        </p:nvSpPr>
        <p:spPr/>
        <p:txBody>
          <a:bodyPr/>
          <a:lstStyle/>
          <a:p>
            <a:pPr eaLnBrk="1" hangingPunct="1">
              <a:defRPr/>
            </a:pPr>
            <a:r>
              <a:rPr lang="en-US" sz="2600" dirty="0">
                <a:cs typeface="+mn-cs"/>
              </a:rPr>
              <a:t>Distortion</a:t>
            </a:r>
          </a:p>
          <a:p>
            <a:pPr marL="742950" lvl="1" indent="-285750" eaLnBrk="1" hangingPunct="1">
              <a:defRPr/>
            </a:pPr>
            <a:r>
              <a:rPr lang="en-US" dirty="0"/>
              <a:t>Frequency cutoff</a:t>
            </a:r>
          </a:p>
          <a:p>
            <a:pPr marL="742950" lvl="1" indent="-285750" eaLnBrk="1" hangingPunct="1">
              <a:defRPr/>
            </a:pPr>
            <a:r>
              <a:rPr lang="en-US" dirty="0"/>
              <a:t>Missing sounds</a:t>
            </a:r>
          </a:p>
          <a:p>
            <a:pPr marL="1143000" lvl="2" indent="-228600" eaLnBrk="1" hangingPunct="1">
              <a:defRPr/>
            </a:pPr>
            <a:r>
              <a:rPr lang="en-US" sz="2400" dirty="0"/>
              <a:t>Context is key</a:t>
            </a:r>
          </a:p>
          <a:p>
            <a:pPr marL="1143000" lvl="2" indent="-228600" eaLnBrk="1" hangingPunct="1">
              <a:defRPr/>
            </a:pPr>
            <a:r>
              <a:rPr lang="en-US" sz="2400" dirty="0"/>
              <a:t>Phonemic restoration effect</a:t>
            </a:r>
          </a:p>
          <a:p>
            <a:pPr marL="1143000" lvl="2" indent="-228600" eaLnBrk="1" hangingPunct="1">
              <a:defRPr/>
            </a:pPr>
            <a:endParaRPr lang="en-US" sz="2400" dirty="0"/>
          </a:p>
          <a:p>
            <a:pPr marL="1143000" lvl="2" indent="-228600" eaLnBrk="1" hangingPunct="1">
              <a:defRPr/>
            </a:pPr>
            <a:r>
              <a:rPr lang="en-US" sz="2400" dirty="0"/>
              <a:t>Words are more accurately perceived when they are heard within the context of other words</a:t>
            </a:r>
          </a:p>
          <a:p>
            <a:pPr marL="1600200" lvl="3" indent="-228600" eaLnBrk="1" hangingPunct="1">
              <a:buFont typeface="Wingdings" charset="0"/>
              <a:buNone/>
              <a:defRPr/>
            </a:pPr>
            <a:endParaRPr lang="en-US" sz="1800" dirty="0"/>
          </a:p>
        </p:txBody>
      </p:sp>
      <p:pic>
        <p:nvPicPr>
          <p:cNvPr id="259076" name="voice_all_freq.wav">
            <a:hlinkClick r:id="" action="ppaction://media"/>
          </p:cNvPr>
          <p:cNvPicPr>
            <a:picLocks noRot="1" noChangeAspect="1" noChangeArrowheads="1"/>
          </p:cNvPicPr>
          <p:nvPr>
            <a:audioFile r:link="rId2"/>
            <p:extLst>
              <p:ext uri="{DAA4B4D4-6D71-4841-9C94-3DE7FCFB9230}">
                <p14:media xmlns:p14="http://schemas.microsoft.com/office/powerpoint/2010/main" r:link="rId1"/>
              </p:ext>
            </p:extLst>
          </p:nvPr>
        </p:nvPicPr>
        <p:blipFill>
          <a:blip r:embed="rId27">
            <a:extLst>
              <a:ext uri="{28A0092B-C50C-407E-A947-70E740481C1C}">
                <a14:useLocalDpi xmlns:a14="http://schemas.microsoft.com/office/drawing/2010/main" val="0"/>
              </a:ext>
            </a:extLst>
          </a:blip>
          <a:srcRect/>
          <a:stretch>
            <a:fillRect/>
          </a:stretch>
        </p:blipFill>
        <p:spPr bwMode="auto">
          <a:xfrm>
            <a:off x="3962400" y="2286000"/>
            <a:ext cx="304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9077" name="voice_greaterthan_2126.wav">
            <a:hlinkClick r:id="" action="ppaction://media"/>
          </p:cNvPr>
          <p:cNvPicPr>
            <a:picLocks noRot="1" noChangeAspect="1" noChangeArrowheads="1"/>
          </p:cNvPicPr>
          <p:nvPr>
            <a:audioFile r:link="rId4"/>
            <p:extLst>
              <p:ext uri="{DAA4B4D4-6D71-4841-9C94-3DE7FCFB9230}">
                <p14:media xmlns:p14="http://schemas.microsoft.com/office/powerpoint/2010/main" r:link="rId3"/>
              </p:ext>
            </p:extLst>
          </p:nvPr>
        </p:nvPicPr>
        <p:blipFill>
          <a:blip r:embed="rId27">
            <a:extLst>
              <a:ext uri="{28A0092B-C50C-407E-A947-70E740481C1C}">
                <a14:useLocalDpi xmlns:a14="http://schemas.microsoft.com/office/drawing/2010/main" val="0"/>
              </a:ext>
            </a:extLst>
          </a:blip>
          <a:srcRect/>
          <a:stretch>
            <a:fillRect/>
          </a:stretch>
        </p:blipFill>
        <p:spPr bwMode="auto">
          <a:xfrm>
            <a:off x="4953000" y="2286000"/>
            <a:ext cx="304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9078" name="voice_lessthan_2126.wav">
            <a:hlinkClick r:id="" action="ppaction://media"/>
          </p:cNvPr>
          <p:cNvPicPr>
            <a:picLocks noRot="1" noChangeAspect="1" noChangeArrowheads="1"/>
          </p:cNvPicPr>
          <p:nvPr>
            <a:audioFile r:link="rId6"/>
            <p:extLst>
              <p:ext uri="{DAA4B4D4-6D71-4841-9C94-3DE7FCFB9230}">
                <p14:media xmlns:p14="http://schemas.microsoft.com/office/powerpoint/2010/main" r:link="rId5"/>
              </p:ext>
            </p:extLst>
          </p:nvPr>
        </p:nvPicPr>
        <p:blipFill>
          <a:blip r:embed="rId27">
            <a:extLst>
              <a:ext uri="{28A0092B-C50C-407E-A947-70E740481C1C}">
                <a14:useLocalDpi xmlns:a14="http://schemas.microsoft.com/office/drawing/2010/main" val="0"/>
              </a:ext>
            </a:extLst>
          </a:blip>
          <a:srcRect/>
          <a:stretch>
            <a:fillRect/>
          </a:stretch>
        </p:blipFill>
        <p:spPr bwMode="auto">
          <a:xfrm>
            <a:off x="5867400" y="2286000"/>
            <a:ext cx="304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9079" name="voice_lessthan160.wav">
            <a:hlinkClick r:id="" action="ppaction://media"/>
          </p:cNvPr>
          <p:cNvPicPr>
            <a:picLocks noRot="1" noChangeAspect="1" noChangeArrowheads="1"/>
          </p:cNvPicPr>
          <p:nvPr>
            <a:audioFile r:link="rId8"/>
            <p:extLst>
              <p:ext uri="{DAA4B4D4-6D71-4841-9C94-3DE7FCFB9230}">
                <p14:media xmlns:p14="http://schemas.microsoft.com/office/powerpoint/2010/main" r:link="rId7"/>
              </p:ext>
            </p:extLst>
          </p:nvPr>
        </p:nvPicPr>
        <p:blipFill>
          <a:blip r:embed="rId27">
            <a:extLst>
              <a:ext uri="{28A0092B-C50C-407E-A947-70E740481C1C}">
                <a14:useLocalDpi xmlns:a14="http://schemas.microsoft.com/office/drawing/2010/main" val="0"/>
              </a:ext>
            </a:extLst>
          </a:blip>
          <a:srcRect/>
          <a:stretch>
            <a:fillRect/>
          </a:stretch>
        </p:blipFill>
        <p:spPr bwMode="auto">
          <a:xfrm>
            <a:off x="7086600" y="2286000"/>
            <a:ext cx="304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9080" name="voice_greaterthan10k.wav">
            <a:hlinkClick r:id="" action="ppaction://media"/>
          </p:cNvPr>
          <p:cNvPicPr>
            <a:picLocks noRot="1" noChangeAspect="1" noChangeArrowheads="1"/>
          </p:cNvPicPr>
          <p:nvPr>
            <a:audioFile r:link="rId10"/>
            <p:extLst>
              <p:ext uri="{DAA4B4D4-6D71-4841-9C94-3DE7FCFB9230}">
                <p14:media xmlns:p14="http://schemas.microsoft.com/office/powerpoint/2010/main" r:link="rId9"/>
              </p:ext>
            </p:extLst>
          </p:nvPr>
        </p:nvPicPr>
        <p:blipFill>
          <a:blip r:embed="rId27">
            <a:extLst>
              <a:ext uri="{28A0092B-C50C-407E-A947-70E740481C1C}">
                <a14:useLocalDpi xmlns:a14="http://schemas.microsoft.com/office/drawing/2010/main" val="0"/>
              </a:ext>
            </a:extLst>
          </a:blip>
          <a:srcRect/>
          <a:stretch>
            <a:fillRect/>
          </a:stretch>
        </p:blipFill>
        <p:spPr bwMode="auto">
          <a:xfrm>
            <a:off x="8077200" y="2286000"/>
            <a:ext cx="304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9081" name="Text Box 9"/>
          <p:cNvSpPr txBox="1">
            <a:spLocks noChangeArrowheads="1"/>
          </p:cNvSpPr>
          <p:nvPr/>
        </p:nvSpPr>
        <p:spPr bwMode="auto">
          <a:xfrm>
            <a:off x="3657600" y="1828800"/>
            <a:ext cx="9906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1800">
                <a:cs typeface="+mn-cs"/>
              </a:rPr>
              <a:t>All freq</a:t>
            </a:r>
          </a:p>
        </p:txBody>
      </p:sp>
      <p:sp>
        <p:nvSpPr>
          <p:cNvPr id="259082" name="Text Box 10"/>
          <p:cNvSpPr txBox="1">
            <a:spLocks noChangeArrowheads="1"/>
          </p:cNvSpPr>
          <p:nvPr/>
        </p:nvSpPr>
        <p:spPr bwMode="auto">
          <a:xfrm>
            <a:off x="4495800" y="1828800"/>
            <a:ext cx="11430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1800">
                <a:cs typeface="+mn-cs"/>
              </a:rPr>
              <a:t>&gt;2116Hz</a:t>
            </a:r>
          </a:p>
        </p:txBody>
      </p:sp>
      <p:sp>
        <p:nvSpPr>
          <p:cNvPr id="259083" name="Text Box 11"/>
          <p:cNvSpPr txBox="1">
            <a:spLocks noChangeArrowheads="1"/>
          </p:cNvSpPr>
          <p:nvPr/>
        </p:nvSpPr>
        <p:spPr bwMode="auto">
          <a:xfrm>
            <a:off x="5562600" y="1828800"/>
            <a:ext cx="12192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1800">
                <a:cs typeface="+mn-cs"/>
              </a:rPr>
              <a:t>&lt;2116Hz</a:t>
            </a:r>
          </a:p>
        </p:txBody>
      </p:sp>
      <p:sp>
        <p:nvSpPr>
          <p:cNvPr id="259084" name="Text Box 12"/>
          <p:cNvSpPr txBox="1">
            <a:spLocks noChangeArrowheads="1"/>
          </p:cNvSpPr>
          <p:nvPr/>
        </p:nvSpPr>
        <p:spPr bwMode="auto">
          <a:xfrm>
            <a:off x="6705600" y="1828800"/>
            <a:ext cx="11430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1800">
                <a:cs typeface="+mn-cs"/>
              </a:rPr>
              <a:t>&lt;160Hz</a:t>
            </a:r>
          </a:p>
        </p:txBody>
      </p:sp>
      <p:sp>
        <p:nvSpPr>
          <p:cNvPr id="259085" name="Text Box 13"/>
          <p:cNvSpPr txBox="1">
            <a:spLocks noChangeArrowheads="1"/>
          </p:cNvSpPr>
          <p:nvPr/>
        </p:nvSpPr>
        <p:spPr bwMode="auto">
          <a:xfrm>
            <a:off x="7848600" y="1828800"/>
            <a:ext cx="11430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1800">
                <a:cs typeface="+mn-cs"/>
              </a:rPr>
              <a:t>&gt;10KHz</a:t>
            </a:r>
          </a:p>
        </p:txBody>
      </p:sp>
      <p:pic>
        <p:nvPicPr>
          <p:cNvPr id="259086" name="legislature_normal.wav">
            <a:hlinkClick r:id="" action="ppaction://media"/>
          </p:cNvPr>
          <p:cNvPicPr>
            <a:picLocks noRot="1" noChangeAspect="1" noChangeArrowheads="1"/>
          </p:cNvPicPr>
          <p:nvPr>
            <a:audioFile r:link="rId12"/>
            <p:extLst>
              <p:ext uri="{DAA4B4D4-6D71-4841-9C94-3DE7FCFB9230}">
                <p14:media xmlns:p14="http://schemas.microsoft.com/office/powerpoint/2010/main" r:link="rId11"/>
              </p:ext>
            </p:extLst>
          </p:nvPr>
        </p:nvPicPr>
        <p:blipFill>
          <a:blip r:embed="rId27">
            <a:extLst>
              <a:ext uri="{28A0092B-C50C-407E-A947-70E740481C1C}">
                <a14:useLocalDpi xmlns:a14="http://schemas.microsoft.com/office/drawing/2010/main" val="0"/>
              </a:ext>
            </a:extLst>
          </a:blip>
          <a:srcRect/>
          <a:stretch>
            <a:fillRect/>
          </a:stretch>
        </p:blipFill>
        <p:spPr bwMode="auto">
          <a:xfrm>
            <a:off x="1981200" y="3962400"/>
            <a:ext cx="304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9087" name="legislature_noise.wav">
            <a:hlinkClick r:id="" action="ppaction://media"/>
          </p:cNvPr>
          <p:cNvPicPr>
            <a:picLocks noRot="1" noChangeAspect="1" noChangeArrowheads="1"/>
          </p:cNvPicPr>
          <p:nvPr>
            <a:audioFile r:link="rId14"/>
            <p:extLst>
              <p:ext uri="{DAA4B4D4-6D71-4841-9C94-3DE7FCFB9230}">
                <p14:media xmlns:p14="http://schemas.microsoft.com/office/powerpoint/2010/main" r:link="rId13"/>
              </p:ext>
            </p:extLst>
          </p:nvPr>
        </p:nvPicPr>
        <p:blipFill>
          <a:blip r:embed="rId27">
            <a:extLst>
              <a:ext uri="{28A0092B-C50C-407E-A947-70E740481C1C}">
                <a14:useLocalDpi xmlns:a14="http://schemas.microsoft.com/office/drawing/2010/main" val="0"/>
              </a:ext>
            </a:extLst>
          </a:blip>
          <a:srcRect/>
          <a:stretch>
            <a:fillRect/>
          </a:stretch>
        </p:blipFill>
        <p:spPr bwMode="auto">
          <a:xfrm>
            <a:off x="2743200" y="3962400"/>
            <a:ext cx="304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9088" name="legislature_gap.wav">
            <a:hlinkClick r:id="" action="ppaction://media"/>
          </p:cNvPr>
          <p:cNvPicPr>
            <a:picLocks noRot="1" noChangeAspect="1" noChangeArrowheads="1"/>
          </p:cNvPicPr>
          <p:nvPr>
            <a:audioFile r:link="rId16"/>
            <p:extLst>
              <p:ext uri="{DAA4B4D4-6D71-4841-9C94-3DE7FCFB9230}">
                <p14:media xmlns:p14="http://schemas.microsoft.com/office/powerpoint/2010/main" r:link="rId15"/>
              </p:ext>
            </p:extLst>
          </p:nvPr>
        </p:nvPicPr>
        <p:blipFill>
          <a:blip r:embed="rId27">
            <a:extLst>
              <a:ext uri="{28A0092B-C50C-407E-A947-70E740481C1C}">
                <a14:useLocalDpi xmlns:a14="http://schemas.microsoft.com/office/drawing/2010/main" val="0"/>
              </a:ext>
            </a:extLst>
          </a:blip>
          <a:srcRect/>
          <a:stretch>
            <a:fillRect/>
          </a:stretch>
        </p:blipFill>
        <p:spPr bwMode="auto">
          <a:xfrm>
            <a:off x="3581400" y="3962400"/>
            <a:ext cx="304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9089" name="eel_axle.wav">
            <a:hlinkClick r:id="" action="ppaction://media"/>
          </p:cNvPr>
          <p:cNvPicPr>
            <a:picLocks noRot="1" noChangeAspect="1" noChangeArrowheads="1"/>
          </p:cNvPicPr>
          <p:nvPr>
            <a:audioFile r:link="rId18"/>
            <p:extLst>
              <p:ext uri="{DAA4B4D4-6D71-4841-9C94-3DE7FCFB9230}">
                <p14:media xmlns:p14="http://schemas.microsoft.com/office/powerpoint/2010/main" r:link="rId17"/>
              </p:ext>
            </p:extLst>
          </p:nvPr>
        </p:nvPicPr>
        <p:blipFill>
          <a:blip r:embed="rId27">
            <a:extLst>
              <a:ext uri="{28A0092B-C50C-407E-A947-70E740481C1C}">
                <a14:useLocalDpi xmlns:a14="http://schemas.microsoft.com/office/drawing/2010/main" val="0"/>
              </a:ext>
            </a:extLst>
          </a:blip>
          <a:srcRect/>
          <a:stretch>
            <a:fillRect/>
          </a:stretch>
        </p:blipFill>
        <p:spPr bwMode="auto">
          <a:xfrm>
            <a:off x="1981200" y="5410200"/>
            <a:ext cx="304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9090" name="eel_orange.wav">
            <a:hlinkClick r:id="" action="ppaction://media"/>
          </p:cNvPr>
          <p:cNvPicPr>
            <a:picLocks noRot="1" noChangeAspect="1" noChangeArrowheads="1"/>
          </p:cNvPicPr>
          <p:nvPr>
            <a:audioFile r:link="rId20"/>
            <p:extLst>
              <p:ext uri="{DAA4B4D4-6D71-4841-9C94-3DE7FCFB9230}">
                <p14:media xmlns:p14="http://schemas.microsoft.com/office/powerpoint/2010/main" r:link="rId19"/>
              </p:ext>
            </p:extLst>
          </p:nvPr>
        </p:nvPicPr>
        <p:blipFill>
          <a:blip r:embed="rId27">
            <a:extLst>
              <a:ext uri="{28A0092B-C50C-407E-A947-70E740481C1C}">
                <a14:useLocalDpi xmlns:a14="http://schemas.microsoft.com/office/drawing/2010/main" val="0"/>
              </a:ext>
            </a:extLst>
          </a:blip>
          <a:srcRect/>
          <a:stretch>
            <a:fillRect/>
          </a:stretch>
        </p:blipFill>
        <p:spPr bwMode="auto">
          <a:xfrm>
            <a:off x="2667000" y="5788269"/>
            <a:ext cx="304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9091" name="eel_shoe.wav">
            <a:hlinkClick r:id="" action="ppaction://media"/>
          </p:cNvPr>
          <p:cNvPicPr>
            <a:picLocks noRot="1" noChangeAspect="1" noChangeArrowheads="1"/>
          </p:cNvPicPr>
          <p:nvPr>
            <a:audioFile r:link="rId22"/>
            <p:extLst>
              <p:ext uri="{DAA4B4D4-6D71-4841-9C94-3DE7FCFB9230}">
                <p14:media xmlns:p14="http://schemas.microsoft.com/office/powerpoint/2010/main" r:link="rId21"/>
              </p:ext>
            </p:extLst>
          </p:nvPr>
        </p:nvPicPr>
        <p:blipFill>
          <a:blip r:embed="rId27">
            <a:extLst>
              <a:ext uri="{28A0092B-C50C-407E-A947-70E740481C1C}">
                <a14:useLocalDpi xmlns:a14="http://schemas.microsoft.com/office/drawing/2010/main" val="0"/>
              </a:ext>
            </a:extLst>
          </a:blip>
          <a:srcRect/>
          <a:stretch>
            <a:fillRect/>
          </a:stretch>
        </p:blipFill>
        <p:spPr bwMode="auto">
          <a:xfrm>
            <a:off x="3352800" y="5410200"/>
            <a:ext cx="304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9092" name="eel_table.wav">
            <a:hlinkClick r:id="" action="ppaction://media"/>
          </p:cNvPr>
          <p:cNvPicPr>
            <a:picLocks noRot="1" noChangeAspect="1" noChangeArrowheads="1"/>
          </p:cNvPicPr>
          <p:nvPr>
            <a:audioFile r:link="rId24"/>
            <p:extLst>
              <p:ext uri="{DAA4B4D4-6D71-4841-9C94-3DE7FCFB9230}">
                <p14:media xmlns:p14="http://schemas.microsoft.com/office/powerpoint/2010/main" r:link="rId23"/>
              </p:ext>
            </p:extLst>
          </p:nvPr>
        </p:nvPicPr>
        <p:blipFill>
          <a:blip r:embed="rId27">
            <a:extLst>
              <a:ext uri="{28A0092B-C50C-407E-A947-70E740481C1C}">
                <a14:useLocalDpi xmlns:a14="http://schemas.microsoft.com/office/drawing/2010/main" val="0"/>
              </a:ext>
            </a:extLst>
          </a:blip>
          <a:srcRect/>
          <a:stretch>
            <a:fillRect/>
          </a:stretch>
        </p:blipFill>
        <p:spPr bwMode="auto">
          <a:xfrm>
            <a:off x="4114800" y="5788269"/>
            <a:ext cx="304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CS4590: Computer Audio - Spring 2015</a:t>
            </a:r>
          </a:p>
        </p:txBody>
      </p:sp>
    </p:spTree>
  </p:cSld>
  <p:clrMapOvr>
    <a:masterClrMapping/>
  </p:clrMapOvr>
  <p:transition>
    <p:fade thruBlk="1"/>
  </p:transition>
  <p:timing>
    <p:tnLst>
      <p:par>
        <p:cTn id="1" dur="indefinite" restart="never" nodeType="tmRoot">
          <p:childTnLst>
            <p:seq concurrent="1" nextAc="seek">
              <p:cTn id="2" restart="whenNotActive" fill="hold" evtFilter="cancelBubble" nodeType="interactiveSeq">
                <p:stCondLst>
                  <p:cond evt="onClick" delay="0">
                    <p:tgtEl>
                      <p:spTgt spid="259076"/>
                    </p:tgtEl>
                  </p:cond>
                </p:stCondLst>
                <p:endSync evt="end" delay="0">
                  <p:rtn val="all"/>
                </p:endSync>
                <p:childTnLst>
                  <p:par>
                    <p:cTn id="3" fill="hold" nodeType="clickPar">
                      <p:stCondLst>
                        <p:cond delay="0"/>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5000" fill="hold"/>
                                        <p:tgtEl>
                                          <p:spTgt spid="259076"/>
                                        </p:tgtEl>
                                      </p:cBhvr>
                                    </p:cmd>
                                  </p:childTnLst>
                                </p:cTn>
                              </p:par>
                            </p:childTnLst>
                          </p:cTn>
                        </p:par>
                      </p:childTnLst>
                    </p:cTn>
                  </p:par>
                </p:childTnLst>
              </p:cTn>
              <p:nextCondLst>
                <p:cond evt="onClick" delay="0">
                  <p:tgtEl>
                    <p:spTgt spid="259076"/>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259076"/>
                </p:tgtEl>
              </p:cMediaNode>
            </p:audio>
            <p:seq concurrent="1" nextAc="seek">
              <p:cTn id="8" restart="whenNotActive" fill="hold" evtFilter="cancelBubble" nodeType="interactiveSeq">
                <p:stCondLst>
                  <p:cond evt="onClick" delay="0">
                    <p:tgtEl>
                      <p:spTgt spid="259077"/>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1" presetClass="mediacall" presetSubtype="0" fill="hold" nodeType="clickEffect">
                                  <p:stCondLst>
                                    <p:cond delay="0"/>
                                  </p:stCondLst>
                                  <p:childTnLst>
                                    <p:cmd type="call" cmd="playFrom(0.0)">
                                      <p:cBhvr>
                                        <p:cTn id="12" dur="5000" fill="hold"/>
                                        <p:tgtEl>
                                          <p:spTgt spid="259077"/>
                                        </p:tgtEl>
                                      </p:cBhvr>
                                    </p:cmd>
                                  </p:childTnLst>
                                </p:cTn>
                              </p:par>
                            </p:childTnLst>
                          </p:cTn>
                        </p:par>
                      </p:childTnLst>
                    </p:cTn>
                  </p:par>
                </p:childTnLst>
              </p:cTn>
              <p:nextCondLst>
                <p:cond evt="onClick" delay="0">
                  <p:tgtEl>
                    <p:spTgt spid="259077"/>
                  </p:tgtEl>
                </p:cond>
              </p:nextCondLst>
            </p:seq>
            <p:audio>
              <p:cMediaNode>
                <p:cTn id="13" fill="hold" display="0">
                  <p:stCondLst>
                    <p:cond delay="indefinite"/>
                  </p:stCondLst>
                  <p:endCondLst>
                    <p:cond evt="onNext" delay="0">
                      <p:tgtEl>
                        <p:sldTgt/>
                      </p:tgtEl>
                    </p:cond>
                    <p:cond evt="onPrev" delay="0">
                      <p:tgtEl>
                        <p:sldTgt/>
                      </p:tgtEl>
                    </p:cond>
                    <p:cond evt="onStopAudio" delay="0">
                      <p:tgtEl>
                        <p:sldTgt/>
                      </p:tgtEl>
                    </p:cond>
                  </p:endCondLst>
                </p:cTn>
                <p:tgtEl>
                  <p:spTgt spid="259077"/>
                </p:tgtEl>
              </p:cMediaNode>
            </p:audio>
            <p:seq concurrent="1" nextAc="seek">
              <p:cTn id="14" restart="whenNotActive" fill="hold" evtFilter="cancelBubble" nodeType="interactiveSeq">
                <p:stCondLst>
                  <p:cond evt="onClick" delay="0">
                    <p:tgtEl>
                      <p:spTgt spid="259078"/>
                    </p:tgtEl>
                  </p:cond>
                </p:stCondLst>
                <p:endSync evt="end" delay="0">
                  <p:rtn val="all"/>
                </p:endSync>
                <p:childTnLst>
                  <p:par>
                    <p:cTn id="15" fill="hold" nodeType="clickPar">
                      <p:stCondLst>
                        <p:cond delay="0"/>
                      </p:stCondLst>
                      <p:childTnLst>
                        <p:par>
                          <p:cTn id="16" fill="hold" nodeType="withGroup">
                            <p:stCondLst>
                              <p:cond delay="0"/>
                            </p:stCondLst>
                            <p:childTnLst>
                              <p:par>
                                <p:cTn id="17" presetID="1" presetClass="mediacall" presetSubtype="0" fill="hold" nodeType="clickEffect">
                                  <p:stCondLst>
                                    <p:cond delay="0"/>
                                  </p:stCondLst>
                                  <p:childTnLst>
                                    <p:cmd type="call" cmd="playFrom(0.0)">
                                      <p:cBhvr>
                                        <p:cTn id="18" dur="5000" fill="hold"/>
                                        <p:tgtEl>
                                          <p:spTgt spid="259078"/>
                                        </p:tgtEl>
                                      </p:cBhvr>
                                    </p:cmd>
                                  </p:childTnLst>
                                </p:cTn>
                              </p:par>
                            </p:childTnLst>
                          </p:cTn>
                        </p:par>
                      </p:childTnLst>
                    </p:cTn>
                  </p:par>
                </p:childTnLst>
              </p:cTn>
              <p:nextCondLst>
                <p:cond evt="onClick" delay="0">
                  <p:tgtEl>
                    <p:spTgt spid="259078"/>
                  </p:tgtEl>
                </p:cond>
              </p:nextCondLst>
            </p:seq>
            <p:audio>
              <p:cMediaNode>
                <p:cTn id="19" fill="hold" display="0">
                  <p:stCondLst>
                    <p:cond delay="indefinite"/>
                  </p:stCondLst>
                  <p:endCondLst>
                    <p:cond evt="onNext" delay="0">
                      <p:tgtEl>
                        <p:sldTgt/>
                      </p:tgtEl>
                    </p:cond>
                    <p:cond evt="onPrev" delay="0">
                      <p:tgtEl>
                        <p:sldTgt/>
                      </p:tgtEl>
                    </p:cond>
                    <p:cond evt="onStopAudio" delay="0">
                      <p:tgtEl>
                        <p:sldTgt/>
                      </p:tgtEl>
                    </p:cond>
                  </p:endCondLst>
                </p:cTn>
                <p:tgtEl>
                  <p:spTgt spid="259078"/>
                </p:tgtEl>
              </p:cMediaNode>
            </p:audio>
            <p:seq concurrent="1" nextAc="seek">
              <p:cTn id="20" restart="whenNotActive" fill="hold" evtFilter="cancelBubble" nodeType="interactiveSeq">
                <p:stCondLst>
                  <p:cond evt="onClick" delay="0">
                    <p:tgtEl>
                      <p:spTgt spid="259079"/>
                    </p:tgtEl>
                  </p:cond>
                </p:stCondLst>
                <p:endSync evt="end" delay="0">
                  <p:rtn val="all"/>
                </p:endSync>
                <p:childTnLst>
                  <p:par>
                    <p:cTn id="21" fill="hold" nodeType="clickPar">
                      <p:stCondLst>
                        <p:cond delay="0"/>
                      </p:stCondLst>
                      <p:childTnLst>
                        <p:par>
                          <p:cTn id="22" fill="hold" nodeType="withGroup">
                            <p:stCondLst>
                              <p:cond delay="0"/>
                            </p:stCondLst>
                            <p:childTnLst>
                              <p:par>
                                <p:cTn id="23" presetID="1" presetClass="mediacall" presetSubtype="0" fill="hold" nodeType="clickEffect">
                                  <p:stCondLst>
                                    <p:cond delay="0"/>
                                  </p:stCondLst>
                                  <p:childTnLst>
                                    <p:cmd type="call" cmd="playFrom(0.0)">
                                      <p:cBhvr>
                                        <p:cTn id="24" dur="5000" fill="hold"/>
                                        <p:tgtEl>
                                          <p:spTgt spid="259079"/>
                                        </p:tgtEl>
                                      </p:cBhvr>
                                    </p:cmd>
                                  </p:childTnLst>
                                </p:cTn>
                              </p:par>
                            </p:childTnLst>
                          </p:cTn>
                        </p:par>
                      </p:childTnLst>
                    </p:cTn>
                  </p:par>
                </p:childTnLst>
              </p:cTn>
              <p:nextCondLst>
                <p:cond evt="onClick" delay="0">
                  <p:tgtEl>
                    <p:spTgt spid="259079"/>
                  </p:tgtEl>
                </p:cond>
              </p:nextCondLst>
            </p:seq>
            <p:audio>
              <p:cMediaNode>
                <p:cTn id="25" fill="hold" display="0">
                  <p:stCondLst>
                    <p:cond delay="indefinite"/>
                  </p:stCondLst>
                  <p:endCondLst>
                    <p:cond evt="onNext" delay="0">
                      <p:tgtEl>
                        <p:sldTgt/>
                      </p:tgtEl>
                    </p:cond>
                    <p:cond evt="onPrev" delay="0">
                      <p:tgtEl>
                        <p:sldTgt/>
                      </p:tgtEl>
                    </p:cond>
                    <p:cond evt="onStopAudio" delay="0">
                      <p:tgtEl>
                        <p:sldTgt/>
                      </p:tgtEl>
                    </p:cond>
                  </p:endCondLst>
                </p:cTn>
                <p:tgtEl>
                  <p:spTgt spid="259079"/>
                </p:tgtEl>
              </p:cMediaNode>
            </p:audio>
            <p:seq concurrent="1" nextAc="seek">
              <p:cTn id="26" restart="whenNotActive" fill="hold" evtFilter="cancelBubble" nodeType="interactiveSeq">
                <p:stCondLst>
                  <p:cond evt="onClick" delay="0">
                    <p:tgtEl>
                      <p:spTgt spid="259080"/>
                    </p:tgtEl>
                  </p:cond>
                </p:stCondLst>
                <p:endSync evt="end" delay="0">
                  <p:rtn val="all"/>
                </p:endSync>
                <p:childTnLst>
                  <p:par>
                    <p:cTn id="27" fill="hold" nodeType="clickPar">
                      <p:stCondLst>
                        <p:cond delay="0"/>
                      </p:stCondLst>
                      <p:childTnLst>
                        <p:par>
                          <p:cTn id="28" fill="hold" nodeType="withGroup">
                            <p:stCondLst>
                              <p:cond delay="0"/>
                            </p:stCondLst>
                            <p:childTnLst>
                              <p:par>
                                <p:cTn id="29" presetID="1" presetClass="mediacall" presetSubtype="0" fill="hold" nodeType="clickEffect">
                                  <p:stCondLst>
                                    <p:cond delay="0"/>
                                  </p:stCondLst>
                                  <p:childTnLst>
                                    <p:cmd type="call" cmd="playFrom(0.0)">
                                      <p:cBhvr>
                                        <p:cTn id="30" dur="5000" fill="hold"/>
                                        <p:tgtEl>
                                          <p:spTgt spid="259080"/>
                                        </p:tgtEl>
                                      </p:cBhvr>
                                    </p:cmd>
                                  </p:childTnLst>
                                </p:cTn>
                              </p:par>
                            </p:childTnLst>
                          </p:cTn>
                        </p:par>
                      </p:childTnLst>
                    </p:cTn>
                  </p:par>
                </p:childTnLst>
              </p:cTn>
              <p:nextCondLst>
                <p:cond evt="onClick" delay="0">
                  <p:tgtEl>
                    <p:spTgt spid="259080"/>
                  </p:tgtEl>
                </p:cond>
              </p:nextCondLst>
            </p:seq>
            <p:audio>
              <p:cMediaNode>
                <p:cTn id="31" fill="hold" display="0">
                  <p:stCondLst>
                    <p:cond delay="indefinite"/>
                  </p:stCondLst>
                  <p:endCondLst>
                    <p:cond evt="onNext" delay="0">
                      <p:tgtEl>
                        <p:sldTgt/>
                      </p:tgtEl>
                    </p:cond>
                    <p:cond evt="onPrev" delay="0">
                      <p:tgtEl>
                        <p:sldTgt/>
                      </p:tgtEl>
                    </p:cond>
                    <p:cond evt="onStopAudio" delay="0">
                      <p:tgtEl>
                        <p:sldTgt/>
                      </p:tgtEl>
                    </p:cond>
                  </p:endCondLst>
                </p:cTn>
                <p:tgtEl>
                  <p:spTgt spid="259080"/>
                </p:tgtEl>
              </p:cMediaNode>
            </p:audio>
            <p:seq concurrent="1" nextAc="seek">
              <p:cTn id="32" restart="whenNotActive" fill="hold" evtFilter="cancelBubble" nodeType="interactiveSeq">
                <p:stCondLst>
                  <p:cond evt="onClick" delay="0">
                    <p:tgtEl>
                      <p:spTgt spid="259086"/>
                    </p:tgtEl>
                  </p:cond>
                </p:stCondLst>
                <p:endSync evt="end" delay="0">
                  <p:rtn val="all"/>
                </p:endSync>
                <p:childTnLst>
                  <p:par>
                    <p:cTn id="33" fill="hold" nodeType="clickPar">
                      <p:stCondLst>
                        <p:cond delay="0"/>
                      </p:stCondLst>
                      <p:childTnLst>
                        <p:par>
                          <p:cTn id="34" fill="hold" nodeType="withGroup">
                            <p:stCondLst>
                              <p:cond delay="0"/>
                            </p:stCondLst>
                            <p:childTnLst>
                              <p:par>
                                <p:cTn id="35" presetID="1" presetClass="mediacall" presetSubtype="0" fill="hold" nodeType="clickEffect">
                                  <p:stCondLst>
                                    <p:cond delay="0"/>
                                  </p:stCondLst>
                                  <p:childTnLst>
                                    <p:cmd type="call" cmd="playFrom(0.0)">
                                      <p:cBhvr>
                                        <p:cTn id="36" dur="961" fill="hold"/>
                                        <p:tgtEl>
                                          <p:spTgt spid="259086"/>
                                        </p:tgtEl>
                                      </p:cBhvr>
                                    </p:cmd>
                                  </p:childTnLst>
                                </p:cTn>
                              </p:par>
                            </p:childTnLst>
                          </p:cTn>
                        </p:par>
                      </p:childTnLst>
                    </p:cTn>
                  </p:par>
                </p:childTnLst>
              </p:cTn>
              <p:nextCondLst>
                <p:cond evt="onClick" delay="0">
                  <p:tgtEl>
                    <p:spTgt spid="259086"/>
                  </p:tgtEl>
                </p:cond>
              </p:nextCondLst>
            </p:seq>
            <p:audio>
              <p:cMediaNode>
                <p:cTn id="37" fill="hold" display="0">
                  <p:stCondLst>
                    <p:cond delay="indefinite"/>
                  </p:stCondLst>
                  <p:endCondLst>
                    <p:cond evt="onNext" delay="0">
                      <p:tgtEl>
                        <p:sldTgt/>
                      </p:tgtEl>
                    </p:cond>
                    <p:cond evt="onPrev" delay="0">
                      <p:tgtEl>
                        <p:sldTgt/>
                      </p:tgtEl>
                    </p:cond>
                    <p:cond evt="onStopAudio" delay="0">
                      <p:tgtEl>
                        <p:sldTgt/>
                      </p:tgtEl>
                    </p:cond>
                  </p:endCondLst>
                </p:cTn>
                <p:tgtEl>
                  <p:spTgt spid="259086"/>
                </p:tgtEl>
              </p:cMediaNode>
            </p:audio>
            <p:seq concurrent="1" nextAc="seek">
              <p:cTn id="38" restart="whenNotActive" fill="hold" evtFilter="cancelBubble" nodeType="interactiveSeq">
                <p:stCondLst>
                  <p:cond evt="onClick" delay="0">
                    <p:tgtEl>
                      <p:spTgt spid="259087"/>
                    </p:tgtEl>
                  </p:cond>
                </p:stCondLst>
                <p:endSync evt="end" delay="0">
                  <p:rtn val="all"/>
                </p:endSync>
                <p:childTnLst>
                  <p:par>
                    <p:cTn id="39" fill="hold" nodeType="clickPar">
                      <p:stCondLst>
                        <p:cond delay="0"/>
                      </p:stCondLst>
                      <p:childTnLst>
                        <p:par>
                          <p:cTn id="40" fill="hold" nodeType="withGroup">
                            <p:stCondLst>
                              <p:cond delay="0"/>
                            </p:stCondLst>
                            <p:childTnLst>
                              <p:par>
                                <p:cTn id="41" presetID="1" presetClass="mediacall" presetSubtype="0" fill="hold" nodeType="clickEffect">
                                  <p:stCondLst>
                                    <p:cond delay="0"/>
                                  </p:stCondLst>
                                  <p:childTnLst>
                                    <p:cmd type="call" cmd="playFrom(0.0)">
                                      <p:cBhvr>
                                        <p:cTn id="42" dur="961" fill="hold"/>
                                        <p:tgtEl>
                                          <p:spTgt spid="259087"/>
                                        </p:tgtEl>
                                      </p:cBhvr>
                                    </p:cmd>
                                  </p:childTnLst>
                                </p:cTn>
                              </p:par>
                            </p:childTnLst>
                          </p:cTn>
                        </p:par>
                      </p:childTnLst>
                    </p:cTn>
                  </p:par>
                </p:childTnLst>
              </p:cTn>
              <p:nextCondLst>
                <p:cond evt="onClick" delay="0">
                  <p:tgtEl>
                    <p:spTgt spid="259087"/>
                  </p:tgtEl>
                </p:cond>
              </p:nextCondLst>
            </p:seq>
            <p:audio>
              <p:cMediaNode>
                <p:cTn id="43" fill="hold" display="0">
                  <p:stCondLst>
                    <p:cond delay="indefinite"/>
                  </p:stCondLst>
                  <p:endCondLst>
                    <p:cond evt="onNext" delay="0">
                      <p:tgtEl>
                        <p:sldTgt/>
                      </p:tgtEl>
                    </p:cond>
                    <p:cond evt="onPrev" delay="0">
                      <p:tgtEl>
                        <p:sldTgt/>
                      </p:tgtEl>
                    </p:cond>
                    <p:cond evt="onStopAudio" delay="0">
                      <p:tgtEl>
                        <p:sldTgt/>
                      </p:tgtEl>
                    </p:cond>
                  </p:endCondLst>
                </p:cTn>
                <p:tgtEl>
                  <p:spTgt spid="259087"/>
                </p:tgtEl>
              </p:cMediaNode>
            </p:audio>
            <p:seq concurrent="1" nextAc="seek">
              <p:cTn id="44" restart="whenNotActive" fill="hold" evtFilter="cancelBubble" nodeType="interactiveSeq">
                <p:stCondLst>
                  <p:cond evt="onClick" delay="0">
                    <p:tgtEl>
                      <p:spTgt spid="259088"/>
                    </p:tgtEl>
                  </p:cond>
                </p:stCondLst>
                <p:endSync evt="end" delay="0">
                  <p:rtn val="all"/>
                </p:endSync>
                <p:childTnLst>
                  <p:par>
                    <p:cTn id="45" fill="hold" nodeType="clickPar">
                      <p:stCondLst>
                        <p:cond delay="0"/>
                      </p:stCondLst>
                      <p:childTnLst>
                        <p:par>
                          <p:cTn id="46" fill="hold" nodeType="withGroup">
                            <p:stCondLst>
                              <p:cond delay="0"/>
                            </p:stCondLst>
                            <p:childTnLst>
                              <p:par>
                                <p:cTn id="47" presetID="1" presetClass="mediacall" presetSubtype="0" fill="hold" nodeType="clickEffect">
                                  <p:stCondLst>
                                    <p:cond delay="0"/>
                                  </p:stCondLst>
                                  <p:childTnLst>
                                    <p:cmd type="call" cmd="playFrom(0.0)">
                                      <p:cBhvr>
                                        <p:cTn id="48" dur="911" fill="hold"/>
                                        <p:tgtEl>
                                          <p:spTgt spid="259088"/>
                                        </p:tgtEl>
                                      </p:cBhvr>
                                    </p:cmd>
                                  </p:childTnLst>
                                </p:cTn>
                              </p:par>
                            </p:childTnLst>
                          </p:cTn>
                        </p:par>
                      </p:childTnLst>
                    </p:cTn>
                  </p:par>
                </p:childTnLst>
              </p:cTn>
              <p:nextCondLst>
                <p:cond evt="onClick" delay="0">
                  <p:tgtEl>
                    <p:spTgt spid="259088"/>
                  </p:tgtEl>
                </p:cond>
              </p:nextCondLst>
            </p:seq>
            <p:audio>
              <p:cMediaNode>
                <p:cTn id="49" fill="hold" display="0">
                  <p:stCondLst>
                    <p:cond delay="indefinite"/>
                  </p:stCondLst>
                  <p:endCondLst>
                    <p:cond evt="onNext" delay="0">
                      <p:tgtEl>
                        <p:sldTgt/>
                      </p:tgtEl>
                    </p:cond>
                    <p:cond evt="onPrev" delay="0">
                      <p:tgtEl>
                        <p:sldTgt/>
                      </p:tgtEl>
                    </p:cond>
                    <p:cond evt="onStopAudio" delay="0">
                      <p:tgtEl>
                        <p:sldTgt/>
                      </p:tgtEl>
                    </p:cond>
                  </p:endCondLst>
                </p:cTn>
                <p:tgtEl>
                  <p:spTgt spid="259088"/>
                </p:tgtEl>
              </p:cMediaNode>
            </p:audio>
            <p:seq concurrent="1" nextAc="seek">
              <p:cTn id="50" restart="whenNotActive" fill="hold" evtFilter="cancelBubble" nodeType="interactiveSeq">
                <p:stCondLst>
                  <p:cond evt="onClick" delay="0">
                    <p:tgtEl>
                      <p:spTgt spid="259089"/>
                    </p:tgtEl>
                  </p:cond>
                </p:stCondLst>
                <p:endSync evt="end" delay="0">
                  <p:rtn val="all"/>
                </p:endSync>
                <p:childTnLst>
                  <p:par>
                    <p:cTn id="51" fill="hold" nodeType="clickPar">
                      <p:stCondLst>
                        <p:cond delay="0"/>
                      </p:stCondLst>
                      <p:childTnLst>
                        <p:par>
                          <p:cTn id="52" fill="hold" nodeType="withGroup">
                            <p:stCondLst>
                              <p:cond delay="0"/>
                            </p:stCondLst>
                            <p:childTnLst>
                              <p:par>
                                <p:cTn id="53" presetID="1" presetClass="mediacall" presetSubtype="0" fill="hold" nodeType="clickEffect">
                                  <p:stCondLst>
                                    <p:cond delay="0"/>
                                  </p:stCondLst>
                                  <p:childTnLst>
                                    <p:cmd type="call" cmd="playFrom(0.0)">
                                      <p:cBhvr>
                                        <p:cTn id="54" dur="3271" fill="hold"/>
                                        <p:tgtEl>
                                          <p:spTgt spid="259089"/>
                                        </p:tgtEl>
                                      </p:cBhvr>
                                    </p:cmd>
                                  </p:childTnLst>
                                </p:cTn>
                              </p:par>
                            </p:childTnLst>
                          </p:cTn>
                        </p:par>
                      </p:childTnLst>
                    </p:cTn>
                  </p:par>
                </p:childTnLst>
              </p:cTn>
              <p:nextCondLst>
                <p:cond evt="onClick" delay="0">
                  <p:tgtEl>
                    <p:spTgt spid="259089"/>
                  </p:tgtEl>
                </p:cond>
              </p:nextCondLst>
            </p:seq>
            <p:audio>
              <p:cMediaNode>
                <p:cTn id="55" fill="hold" display="0">
                  <p:stCondLst>
                    <p:cond delay="indefinite"/>
                  </p:stCondLst>
                  <p:endCondLst>
                    <p:cond evt="onNext" delay="0">
                      <p:tgtEl>
                        <p:sldTgt/>
                      </p:tgtEl>
                    </p:cond>
                    <p:cond evt="onPrev" delay="0">
                      <p:tgtEl>
                        <p:sldTgt/>
                      </p:tgtEl>
                    </p:cond>
                    <p:cond evt="onStopAudio" delay="0">
                      <p:tgtEl>
                        <p:sldTgt/>
                      </p:tgtEl>
                    </p:cond>
                  </p:endCondLst>
                </p:cTn>
                <p:tgtEl>
                  <p:spTgt spid="259089"/>
                </p:tgtEl>
              </p:cMediaNode>
            </p:audio>
            <p:seq concurrent="1" nextAc="seek">
              <p:cTn id="56" restart="whenNotActive" fill="hold" evtFilter="cancelBubble" nodeType="interactiveSeq">
                <p:stCondLst>
                  <p:cond evt="onClick" delay="0">
                    <p:tgtEl>
                      <p:spTgt spid="259090"/>
                    </p:tgtEl>
                  </p:cond>
                </p:stCondLst>
                <p:endSync evt="end" delay="0">
                  <p:rtn val="all"/>
                </p:endSync>
                <p:childTnLst>
                  <p:par>
                    <p:cTn id="57" fill="hold" nodeType="clickPar">
                      <p:stCondLst>
                        <p:cond delay="0"/>
                      </p:stCondLst>
                      <p:childTnLst>
                        <p:par>
                          <p:cTn id="58" fill="hold" nodeType="withGroup">
                            <p:stCondLst>
                              <p:cond delay="0"/>
                            </p:stCondLst>
                            <p:childTnLst>
                              <p:par>
                                <p:cTn id="59" presetID="1" presetClass="mediacall" presetSubtype="0" fill="hold" nodeType="clickEffect">
                                  <p:stCondLst>
                                    <p:cond delay="0"/>
                                  </p:stCondLst>
                                  <p:childTnLst>
                                    <p:cmd type="call" cmd="playFrom(0.0)">
                                      <p:cBhvr>
                                        <p:cTn id="60" dur="3350" fill="hold"/>
                                        <p:tgtEl>
                                          <p:spTgt spid="259090"/>
                                        </p:tgtEl>
                                      </p:cBhvr>
                                    </p:cmd>
                                  </p:childTnLst>
                                </p:cTn>
                              </p:par>
                            </p:childTnLst>
                          </p:cTn>
                        </p:par>
                      </p:childTnLst>
                    </p:cTn>
                  </p:par>
                </p:childTnLst>
              </p:cTn>
              <p:nextCondLst>
                <p:cond evt="onClick" delay="0">
                  <p:tgtEl>
                    <p:spTgt spid="259090"/>
                  </p:tgtEl>
                </p:cond>
              </p:nextCondLst>
            </p:seq>
            <p:audio>
              <p:cMediaNode>
                <p:cTn id="61" fill="hold" display="0">
                  <p:stCondLst>
                    <p:cond delay="indefinite"/>
                  </p:stCondLst>
                  <p:endCondLst>
                    <p:cond evt="onNext" delay="0">
                      <p:tgtEl>
                        <p:sldTgt/>
                      </p:tgtEl>
                    </p:cond>
                    <p:cond evt="onPrev" delay="0">
                      <p:tgtEl>
                        <p:sldTgt/>
                      </p:tgtEl>
                    </p:cond>
                    <p:cond evt="onStopAudio" delay="0">
                      <p:tgtEl>
                        <p:sldTgt/>
                      </p:tgtEl>
                    </p:cond>
                  </p:endCondLst>
                </p:cTn>
                <p:tgtEl>
                  <p:spTgt spid="259090"/>
                </p:tgtEl>
              </p:cMediaNode>
            </p:audio>
            <p:seq concurrent="1" nextAc="seek">
              <p:cTn id="62" restart="whenNotActive" fill="hold" evtFilter="cancelBubble" nodeType="interactiveSeq">
                <p:stCondLst>
                  <p:cond evt="onClick" delay="0">
                    <p:tgtEl>
                      <p:spTgt spid="259091"/>
                    </p:tgtEl>
                  </p:cond>
                </p:stCondLst>
                <p:endSync evt="end" delay="0">
                  <p:rtn val="all"/>
                </p:endSync>
                <p:childTnLst>
                  <p:par>
                    <p:cTn id="63" fill="hold" nodeType="clickPar">
                      <p:stCondLst>
                        <p:cond delay="0"/>
                      </p:stCondLst>
                      <p:childTnLst>
                        <p:par>
                          <p:cTn id="64" fill="hold" nodeType="withGroup">
                            <p:stCondLst>
                              <p:cond delay="0"/>
                            </p:stCondLst>
                            <p:childTnLst>
                              <p:par>
                                <p:cTn id="65" presetID="1" presetClass="mediacall" presetSubtype="0" fill="hold" nodeType="clickEffect">
                                  <p:stCondLst>
                                    <p:cond delay="0"/>
                                  </p:stCondLst>
                                  <p:childTnLst>
                                    <p:cmd type="call" cmd="playFrom(0.0)">
                                      <p:cBhvr>
                                        <p:cTn id="66" dur="3296" fill="hold"/>
                                        <p:tgtEl>
                                          <p:spTgt spid="259091"/>
                                        </p:tgtEl>
                                      </p:cBhvr>
                                    </p:cmd>
                                  </p:childTnLst>
                                </p:cTn>
                              </p:par>
                            </p:childTnLst>
                          </p:cTn>
                        </p:par>
                      </p:childTnLst>
                    </p:cTn>
                  </p:par>
                </p:childTnLst>
              </p:cTn>
              <p:nextCondLst>
                <p:cond evt="onClick" delay="0">
                  <p:tgtEl>
                    <p:spTgt spid="259091"/>
                  </p:tgtEl>
                </p:cond>
              </p:nextCondLst>
            </p:seq>
            <p:audio>
              <p:cMediaNode vol="87879">
                <p:cTn id="67" fill="hold" display="0">
                  <p:stCondLst>
                    <p:cond delay="indefinite"/>
                  </p:stCondLst>
                  <p:endCondLst>
                    <p:cond evt="onNext" delay="0">
                      <p:tgtEl>
                        <p:sldTgt/>
                      </p:tgtEl>
                    </p:cond>
                    <p:cond evt="onPrev" delay="0">
                      <p:tgtEl>
                        <p:sldTgt/>
                      </p:tgtEl>
                    </p:cond>
                    <p:cond evt="onStopAudio" delay="0">
                      <p:tgtEl>
                        <p:sldTgt/>
                      </p:tgtEl>
                    </p:cond>
                  </p:endCondLst>
                </p:cTn>
                <p:tgtEl>
                  <p:spTgt spid="259091"/>
                </p:tgtEl>
              </p:cMediaNode>
            </p:audio>
            <p:seq concurrent="1" nextAc="seek">
              <p:cTn id="68" restart="whenNotActive" fill="hold" evtFilter="cancelBubble" nodeType="interactiveSeq">
                <p:stCondLst>
                  <p:cond evt="onClick" delay="0">
                    <p:tgtEl>
                      <p:spTgt spid="259092"/>
                    </p:tgtEl>
                  </p:cond>
                </p:stCondLst>
                <p:endSync evt="end" delay="0">
                  <p:rtn val="all"/>
                </p:endSync>
                <p:childTnLst>
                  <p:par>
                    <p:cTn id="69" fill="hold" nodeType="clickPar">
                      <p:stCondLst>
                        <p:cond delay="0"/>
                      </p:stCondLst>
                      <p:childTnLst>
                        <p:par>
                          <p:cTn id="70" fill="hold" nodeType="withGroup">
                            <p:stCondLst>
                              <p:cond delay="0"/>
                            </p:stCondLst>
                            <p:childTnLst>
                              <p:par>
                                <p:cTn id="71" presetID="1" presetClass="mediacall" presetSubtype="0" fill="hold" nodeType="clickEffect">
                                  <p:stCondLst>
                                    <p:cond delay="0"/>
                                  </p:stCondLst>
                                  <p:childTnLst>
                                    <p:cmd type="call" cmd="playFrom(0.0)">
                                      <p:cBhvr>
                                        <p:cTn id="72" dur="3111" fill="hold"/>
                                        <p:tgtEl>
                                          <p:spTgt spid="259092"/>
                                        </p:tgtEl>
                                      </p:cBhvr>
                                    </p:cmd>
                                  </p:childTnLst>
                                </p:cTn>
                              </p:par>
                            </p:childTnLst>
                          </p:cTn>
                        </p:par>
                      </p:childTnLst>
                    </p:cTn>
                  </p:par>
                </p:childTnLst>
              </p:cTn>
              <p:nextCondLst>
                <p:cond evt="onClick" delay="0">
                  <p:tgtEl>
                    <p:spTgt spid="259092"/>
                  </p:tgtEl>
                </p:cond>
              </p:nextCondLst>
            </p:seq>
            <p:audio>
              <p:cMediaNode>
                <p:cTn id="73" fill="hold" display="0">
                  <p:stCondLst>
                    <p:cond delay="indefinite"/>
                  </p:stCondLst>
                  <p:endCondLst>
                    <p:cond evt="onNext" delay="0">
                      <p:tgtEl>
                        <p:sldTgt/>
                      </p:tgtEl>
                    </p:cond>
                    <p:cond evt="onPrev" delay="0">
                      <p:tgtEl>
                        <p:sldTgt/>
                      </p:tgtEl>
                    </p:cond>
                    <p:cond evt="onStopAudio" delay="0">
                      <p:tgtEl>
                        <p:sldTgt/>
                      </p:tgtEl>
                    </p:cond>
                  </p:endCondLst>
                </p:cTn>
                <p:tgtEl>
                  <p:spTgt spid="259092"/>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Grp="1" noChangeArrowheads="1"/>
          </p:cNvSpPr>
          <p:nvPr>
            <p:ph type="title"/>
          </p:nvPr>
        </p:nvSpPr>
        <p:spPr/>
        <p:txBody>
          <a:bodyPr/>
          <a:lstStyle/>
          <a:p>
            <a:pPr eaLnBrk="1" hangingPunct="1">
              <a:defRPr/>
            </a:pPr>
            <a:r>
              <a:rPr lang="en-US">
                <a:cs typeface="+mj-cs"/>
              </a:rPr>
              <a:t>Perception of Speech</a:t>
            </a:r>
          </a:p>
        </p:txBody>
      </p:sp>
      <p:sp>
        <p:nvSpPr>
          <p:cNvPr id="327683" name="Rectangle 3"/>
          <p:cNvSpPr>
            <a:spLocks noGrp="1" noChangeArrowheads="1"/>
          </p:cNvSpPr>
          <p:nvPr>
            <p:ph sz="quarter" idx="1"/>
          </p:nvPr>
        </p:nvSpPr>
        <p:spPr/>
        <p:txBody>
          <a:bodyPr/>
          <a:lstStyle/>
          <a:p>
            <a:pPr eaLnBrk="1" hangingPunct="1">
              <a:defRPr/>
            </a:pPr>
            <a:r>
              <a:rPr lang="en-US" sz="2500" dirty="0">
                <a:cs typeface="+mn-cs"/>
              </a:rPr>
              <a:t>Distortion</a:t>
            </a:r>
          </a:p>
          <a:p>
            <a:pPr marL="742950" lvl="1" indent="-285750" eaLnBrk="1" hangingPunct="1">
              <a:defRPr/>
            </a:pPr>
            <a:r>
              <a:rPr lang="en-US" sz="2800" dirty="0"/>
              <a:t>Speech blanking</a:t>
            </a:r>
          </a:p>
          <a:p>
            <a:pPr marL="1143000" lvl="2" indent="-228600" eaLnBrk="1" hangingPunct="1">
              <a:defRPr/>
            </a:pPr>
            <a:r>
              <a:rPr lang="en-US" sz="2000" dirty="0"/>
              <a:t>When 50% of conversation blanked (9 blanks per second), only 15% of words lost </a:t>
            </a:r>
          </a:p>
          <a:p>
            <a:pPr marL="742950" lvl="1" indent="-285750" eaLnBrk="1" hangingPunct="1">
              <a:defRPr/>
            </a:pPr>
            <a:r>
              <a:rPr lang="en-US" sz="2800" dirty="0"/>
              <a:t>Word segmentation, based on familiarity with language and speaker</a:t>
            </a:r>
          </a:p>
          <a:p>
            <a:pPr eaLnBrk="1" hangingPunct="1">
              <a:defRPr/>
            </a:pPr>
            <a:r>
              <a:rPr lang="en-US" sz="2500" dirty="0">
                <a:cs typeface="+mn-cs"/>
              </a:rPr>
              <a:t>Speech contains redundancy, operates under adverse conditions…</a:t>
            </a:r>
          </a:p>
          <a:p>
            <a:pPr eaLnBrk="1" hangingPunct="1">
              <a:defRPr/>
            </a:pPr>
            <a:r>
              <a:rPr lang="en-US" sz="2500" u="sng" dirty="0">
                <a:cs typeface="+mn-cs"/>
              </a:rPr>
              <a:t>Speech recognition is hard</a:t>
            </a:r>
          </a:p>
        </p:txBody>
      </p:sp>
      <p:sp>
        <p:nvSpPr>
          <p:cNvPr id="2" name="Footer Placeholder 1"/>
          <p:cNvSpPr>
            <a:spLocks noGrp="1"/>
          </p:cNvSpPr>
          <p:nvPr>
            <p:ph type="ftr" sz="quarter" idx="11"/>
          </p:nvPr>
        </p:nvSpPr>
        <p:spPr/>
        <p:txBody>
          <a:bodyPr/>
          <a:lstStyle/>
          <a:p>
            <a:pPr>
              <a:defRPr/>
            </a:pPr>
            <a:r>
              <a:rPr lang="en-US"/>
              <a:t>CS4590: Computer Audio - Spring 2015</a:t>
            </a:r>
          </a:p>
        </p:txBody>
      </p:sp>
    </p:spTree>
  </p:cSld>
  <p:clrMapOvr>
    <a:masterClrMapping/>
  </p:clrMapOvr>
  <p:transition>
    <p:fade thruBlk="1"/>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p:txBody>
          <a:bodyPr/>
          <a:lstStyle/>
          <a:p>
            <a:pPr eaLnBrk="1" hangingPunct="1">
              <a:defRPr/>
            </a:pPr>
            <a:r>
              <a:rPr lang="en-US">
                <a:cs typeface="+mj-cs"/>
              </a:rPr>
              <a:t>Audiovisual integration</a:t>
            </a:r>
          </a:p>
        </p:txBody>
      </p:sp>
      <p:sp>
        <p:nvSpPr>
          <p:cNvPr id="261123" name="Rectangle 3"/>
          <p:cNvSpPr>
            <a:spLocks noGrp="1" noChangeArrowheads="1"/>
          </p:cNvSpPr>
          <p:nvPr>
            <p:ph type="body" sz="half" idx="1"/>
          </p:nvPr>
        </p:nvSpPr>
        <p:spPr/>
        <p:txBody>
          <a:bodyPr/>
          <a:lstStyle/>
          <a:p>
            <a:pPr eaLnBrk="1" hangingPunct="1">
              <a:lnSpc>
                <a:spcPct val="90000"/>
              </a:lnSpc>
              <a:defRPr/>
            </a:pPr>
            <a:r>
              <a:rPr lang="en-US" sz="2200" dirty="0">
                <a:cs typeface="+mn-cs"/>
              </a:rPr>
              <a:t>Acoustic speech is usually coupled with visual information such as lip and face movement </a:t>
            </a:r>
          </a:p>
          <a:p>
            <a:pPr eaLnBrk="1" hangingPunct="1">
              <a:lnSpc>
                <a:spcPct val="90000"/>
              </a:lnSpc>
              <a:defRPr/>
            </a:pPr>
            <a:r>
              <a:rPr lang="en-US" sz="2200" dirty="0" err="1">
                <a:cs typeface="+mn-cs"/>
              </a:rPr>
              <a:t>McGurk</a:t>
            </a:r>
            <a:r>
              <a:rPr lang="en-US" sz="2200" dirty="0">
                <a:cs typeface="+mn-cs"/>
              </a:rPr>
              <a:t> Effect</a:t>
            </a:r>
          </a:p>
          <a:p>
            <a:pPr marL="742950" lvl="1" indent="-285750" eaLnBrk="1" hangingPunct="1">
              <a:lnSpc>
                <a:spcPct val="90000"/>
              </a:lnSpc>
              <a:defRPr/>
            </a:pPr>
            <a:r>
              <a:rPr lang="en-US" sz="2000" dirty="0"/>
              <a:t>Auditory and visual information act together to affect what is heard.</a:t>
            </a:r>
          </a:p>
          <a:p>
            <a:pPr marL="1143000" lvl="2" indent="-228600" eaLnBrk="1" hangingPunct="1">
              <a:lnSpc>
                <a:spcPct val="90000"/>
              </a:lnSpc>
              <a:defRPr/>
            </a:pPr>
            <a:r>
              <a:rPr lang="en-US" sz="1900" dirty="0"/>
              <a:t>First study, auditory signal in direct conflict with visual signal</a:t>
            </a:r>
          </a:p>
          <a:p>
            <a:pPr marL="742950" lvl="1" indent="-285750" eaLnBrk="1" hangingPunct="1">
              <a:lnSpc>
                <a:spcPct val="90000"/>
              </a:lnSpc>
              <a:defRPr/>
            </a:pPr>
            <a:endParaRPr lang="en-US" sz="2000" dirty="0"/>
          </a:p>
        </p:txBody>
      </p:sp>
      <p:pic>
        <p:nvPicPr>
          <p:cNvPr id="96259" name="The McGurk effect [SaveYouTube.com].mp4">
            <a:hlinkClick r:id="" action="ppaction://media"/>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905000"/>
            <a:ext cx="4064000" cy="304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CS4590: Computer Audio - Spring 2015</a:t>
            </a:r>
          </a:p>
        </p:txBody>
      </p:sp>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Grp="1" noChangeArrowheads="1"/>
          </p:cNvSpPr>
          <p:nvPr>
            <p:ph type="title"/>
          </p:nvPr>
        </p:nvSpPr>
        <p:spPr/>
        <p:txBody>
          <a:bodyPr/>
          <a:lstStyle/>
          <a:p>
            <a:pPr eaLnBrk="1" hangingPunct="1">
              <a:defRPr/>
            </a:pPr>
            <a:r>
              <a:rPr lang="en-US">
                <a:cs typeface="+mj-cs"/>
              </a:rPr>
              <a:t>Anatomy of the Ear</a:t>
            </a:r>
          </a:p>
        </p:txBody>
      </p:sp>
      <p:sp>
        <p:nvSpPr>
          <p:cNvPr id="303107" name="Rectangle 3"/>
          <p:cNvSpPr>
            <a:spLocks noGrp="1" noChangeArrowheads="1"/>
          </p:cNvSpPr>
          <p:nvPr>
            <p:ph type="body" sz="half" idx="1"/>
          </p:nvPr>
        </p:nvSpPr>
        <p:spPr>
          <a:xfrm>
            <a:off x="457200" y="1719263"/>
            <a:ext cx="7239000" cy="4411662"/>
          </a:xfrm>
        </p:spPr>
        <p:txBody>
          <a:bodyPr/>
          <a:lstStyle/>
          <a:p>
            <a:pPr eaLnBrk="1" hangingPunct="1">
              <a:defRPr/>
            </a:pPr>
            <a:r>
              <a:rPr lang="en-US" sz="2600">
                <a:cs typeface="+mn-cs"/>
              </a:rPr>
              <a:t>Place Theory</a:t>
            </a:r>
          </a:p>
          <a:p>
            <a:pPr marL="742950" lvl="1" indent="-285750" eaLnBrk="1" hangingPunct="1">
              <a:defRPr/>
            </a:pPr>
            <a:r>
              <a:rPr lang="en-US" sz="2200"/>
              <a:t>Different parts of basilar membrane in cochlea respond to different frequencies </a:t>
            </a:r>
          </a:p>
          <a:p>
            <a:pPr marL="1143000" lvl="2" indent="-228600" eaLnBrk="1" hangingPunct="1">
              <a:defRPr/>
            </a:pPr>
            <a:r>
              <a:rPr lang="ja-JP" altLang="en-US" sz="2100">
                <a:latin typeface="Arial"/>
              </a:rPr>
              <a:t>“</a:t>
            </a:r>
            <a:r>
              <a:rPr lang="en-US" sz="2100"/>
              <a:t>tonotopic organization</a:t>
            </a:r>
          </a:p>
          <a:p>
            <a:pPr marL="742950" lvl="1" indent="-285750" eaLnBrk="1" hangingPunct="1">
              <a:defRPr/>
            </a:pPr>
            <a:r>
              <a:rPr lang="en-US" sz="2200"/>
              <a:t>Doesn</a:t>
            </a:r>
            <a:r>
              <a:rPr lang="ja-JP" altLang="en-US" sz="2200">
                <a:latin typeface="Arial"/>
              </a:rPr>
              <a:t>’</a:t>
            </a:r>
            <a:r>
              <a:rPr lang="en-US" sz="2200"/>
              <a:t>t seem to explain our large pitch resolution</a:t>
            </a:r>
          </a:p>
        </p:txBody>
      </p:sp>
      <p:pic>
        <p:nvPicPr>
          <p:cNvPr id="303108" name="Picture 4" descr="placetheory"/>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905000" y="4038600"/>
            <a:ext cx="5029200" cy="2085975"/>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808080">
                      <a:alpha val="74998"/>
                    </a:srgbClr>
                  </a:outerShdw>
                </a:effectLst>
              </a14:hiddenEffects>
            </a:ext>
          </a:extLst>
        </p:spPr>
      </p:pic>
      <p:sp>
        <p:nvSpPr>
          <p:cNvPr id="2" name="Footer Placeholder 1"/>
          <p:cNvSpPr>
            <a:spLocks noGrp="1"/>
          </p:cNvSpPr>
          <p:nvPr>
            <p:ph type="ftr" sz="quarter" idx="11"/>
          </p:nvPr>
        </p:nvSpPr>
        <p:spPr/>
        <p:txBody>
          <a:bodyPr/>
          <a:lstStyle/>
          <a:p>
            <a:pPr>
              <a:defRPr/>
            </a:pPr>
            <a:r>
              <a:rPr lang="en-US"/>
              <a:t>CS4590: Computer Audio - Spring 2015</a:t>
            </a:r>
          </a:p>
        </p:txBody>
      </p:sp>
    </p:spTree>
  </p:cSld>
  <p:clrMapOvr>
    <a:masterClrMapping/>
  </p:clrMapOvr>
  <p:transition>
    <p:fade thruBlk="1"/>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Grp="1" noChangeArrowheads="1"/>
          </p:cNvSpPr>
          <p:nvPr>
            <p:ph type="title"/>
          </p:nvPr>
        </p:nvSpPr>
        <p:spPr/>
        <p:txBody>
          <a:bodyPr/>
          <a:lstStyle/>
          <a:p>
            <a:pPr eaLnBrk="1" hangingPunct="1">
              <a:defRPr/>
            </a:pPr>
            <a:r>
              <a:rPr lang="en-US">
                <a:cs typeface="+mj-cs"/>
              </a:rPr>
              <a:t>Audio Visual Integration</a:t>
            </a:r>
          </a:p>
        </p:txBody>
      </p:sp>
      <p:sp>
        <p:nvSpPr>
          <p:cNvPr id="263171" name="Rectangle 3"/>
          <p:cNvSpPr>
            <a:spLocks noGrp="1" noChangeArrowheads="1"/>
          </p:cNvSpPr>
          <p:nvPr>
            <p:ph sz="quarter" idx="1"/>
          </p:nvPr>
        </p:nvSpPr>
        <p:spPr/>
        <p:txBody>
          <a:bodyPr/>
          <a:lstStyle/>
          <a:p>
            <a:pPr eaLnBrk="1" hangingPunct="1">
              <a:lnSpc>
                <a:spcPct val="90000"/>
              </a:lnSpc>
              <a:defRPr/>
            </a:pPr>
            <a:r>
              <a:rPr lang="en-US" sz="2600">
                <a:cs typeface="+mn-cs"/>
              </a:rPr>
              <a:t>This effect persists even when disparity is obvious</a:t>
            </a:r>
          </a:p>
          <a:p>
            <a:pPr marL="742950" lvl="1" indent="-285750" eaLnBrk="1" hangingPunct="1">
              <a:lnSpc>
                <a:spcPct val="90000"/>
              </a:lnSpc>
              <a:defRPr/>
            </a:pPr>
            <a:r>
              <a:rPr lang="en-US" sz="2200"/>
              <a:t>Man in video, woman</a:t>
            </a:r>
            <a:r>
              <a:rPr lang="ja-JP" altLang="en-US" sz="2200">
                <a:latin typeface="Arial"/>
              </a:rPr>
              <a:t>’</a:t>
            </a:r>
            <a:r>
              <a:rPr lang="en-US" sz="2200"/>
              <a:t>s voice on soundtrack</a:t>
            </a:r>
          </a:p>
          <a:p>
            <a:pPr marL="1143000" lvl="2" indent="-228600" eaLnBrk="1" hangingPunct="1">
              <a:lnSpc>
                <a:spcPct val="90000"/>
              </a:lnSpc>
              <a:defRPr/>
            </a:pPr>
            <a:r>
              <a:rPr lang="ja-JP" altLang="en-US" sz="2100">
                <a:latin typeface="Arial"/>
              </a:rPr>
              <a:t>“</a:t>
            </a:r>
            <a:r>
              <a:rPr lang="en-US" sz="2100"/>
              <a:t>da da</a:t>
            </a:r>
            <a:r>
              <a:rPr lang="ja-JP" altLang="en-US" sz="2100">
                <a:latin typeface="Arial"/>
              </a:rPr>
              <a:t>”</a:t>
            </a:r>
            <a:r>
              <a:rPr lang="en-US" sz="2100"/>
              <a:t> still heard</a:t>
            </a:r>
          </a:p>
          <a:p>
            <a:pPr eaLnBrk="1" hangingPunct="1">
              <a:lnSpc>
                <a:spcPct val="90000"/>
              </a:lnSpc>
              <a:defRPr/>
            </a:pPr>
            <a:r>
              <a:rPr lang="en-US" sz="2600">
                <a:cs typeface="+mn-cs"/>
              </a:rPr>
              <a:t>Evidence of vocal effort is also influential</a:t>
            </a:r>
          </a:p>
          <a:p>
            <a:pPr marL="742950" lvl="1" indent="-285750" eaLnBrk="1" hangingPunct="1">
              <a:lnSpc>
                <a:spcPct val="90000"/>
              </a:lnSpc>
              <a:defRPr/>
            </a:pPr>
            <a:r>
              <a:rPr lang="en-US" sz="2200"/>
              <a:t>Man in video speaks with effort (indicating loud sound), but soundtrack was of low intensity</a:t>
            </a:r>
          </a:p>
          <a:p>
            <a:pPr marL="1143000" lvl="2" indent="-228600" eaLnBrk="1" hangingPunct="1">
              <a:lnSpc>
                <a:spcPct val="90000"/>
              </a:lnSpc>
              <a:defRPr/>
            </a:pPr>
            <a:r>
              <a:rPr lang="en-US" sz="2100"/>
              <a:t>Subjects asked to judge loudness, only on sound, but sound judged to be louder when matched with video showing effort. </a:t>
            </a:r>
          </a:p>
          <a:p>
            <a:pPr marL="1600200" lvl="3" indent="-228600" eaLnBrk="1" hangingPunct="1">
              <a:lnSpc>
                <a:spcPct val="90000"/>
              </a:lnSpc>
              <a:defRPr/>
            </a:pPr>
            <a:r>
              <a:rPr lang="en-US" sz="1800"/>
              <a:t>The more effort shown the louder the sound was judged to be</a:t>
            </a:r>
          </a:p>
          <a:p>
            <a:pPr eaLnBrk="1" hangingPunct="1">
              <a:lnSpc>
                <a:spcPct val="90000"/>
              </a:lnSpc>
              <a:defRPr/>
            </a:pPr>
            <a:r>
              <a:rPr lang="en-US" sz="2600">
                <a:cs typeface="+mn-cs"/>
              </a:rPr>
              <a:t>So, when visuals are available we use them to resolve ambiguity</a:t>
            </a:r>
          </a:p>
        </p:txBody>
      </p:sp>
      <p:sp>
        <p:nvSpPr>
          <p:cNvPr id="2" name="Footer Placeholder 1"/>
          <p:cNvSpPr>
            <a:spLocks noGrp="1"/>
          </p:cNvSpPr>
          <p:nvPr>
            <p:ph type="ftr" sz="quarter" idx="11"/>
          </p:nvPr>
        </p:nvSpPr>
        <p:spPr/>
        <p:txBody>
          <a:bodyPr/>
          <a:lstStyle/>
          <a:p>
            <a:pPr>
              <a:defRPr/>
            </a:pPr>
            <a:r>
              <a:rPr lang="en-US"/>
              <a:t>CS4590: Computer Audio - Spring 2015</a:t>
            </a:r>
          </a:p>
        </p:txBody>
      </p:sp>
    </p:spTree>
  </p:cSld>
  <p:clrMapOvr>
    <a:masterClrMapping/>
  </p:clrMapOvr>
  <p:transition>
    <p:fade thruBlk="1"/>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pPr eaLnBrk="1" hangingPunct="1">
              <a:defRPr/>
            </a:pPr>
            <a:r>
              <a:rPr lang="en-US">
                <a:cs typeface="+mj-cs"/>
              </a:rPr>
              <a:t>Auditory Scene Analysis</a:t>
            </a:r>
          </a:p>
        </p:txBody>
      </p:sp>
      <p:sp>
        <p:nvSpPr>
          <p:cNvPr id="265219" name="Rectangle 3"/>
          <p:cNvSpPr>
            <a:spLocks noGrp="1" noChangeArrowheads="1"/>
          </p:cNvSpPr>
          <p:nvPr>
            <p:ph sz="quarter" idx="1"/>
          </p:nvPr>
        </p:nvSpPr>
        <p:spPr/>
        <p:txBody>
          <a:bodyPr/>
          <a:lstStyle/>
          <a:p>
            <a:pPr eaLnBrk="1" hangingPunct="1">
              <a:lnSpc>
                <a:spcPct val="90000"/>
              </a:lnSpc>
              <a:defRPr/>
            </a:pPr>
            <a:r>
              <a:rPr lang="en-US" sz="2600">
                <a:cs typeface="+mn-cs"/>
              </a:rPr>
              <a:t>In natural environments our sound events are not unitary</a:t>
            </a:r>
          </a:p>
          <a:p>
            <a:pPr eaLnBrk="1" hangingPunct="1">
              <a:lnSpc>
                <a:spcPct val="90000"/>
              </a:lnSpc>
              <a:defRPr/>
            </a:pPr>
            <a:r>
              <a:rPr lang="en-US" sz="2600">
                <a:cs typeface="+mn-cs"/>
              </a:rPr>
              <a:t>We are constantly assaulted with overlapping sounds from various sources</a:t>
            </a:r>
          </a:p>
          <a:p>
            <a:pPr marL="742950" lvl="1" indent="-285750" eaLnBrk="1" hangingPunct="1">
              <a:lnSpc>
                <a:spcPct val="90000"/>
              </a:lnSpc>
              <a:defRPr/>
            </a:pPr>
            <a:r>
              <a:rPr lang="en-US" sz="2200"/>
              <a:t>Speech</a:t>
            </a:r>
          </a:p>
          <a:p>
            <a:pPr marL="742950" lvl="1" indent="-285750" eaLnBrk="1" hangingPunct="1">
              <a:lnSpc>
                <a:spcPct val="90000"/>
              </a:lnSpc>
              <a:defRPr/>
            </a:pPr>
            <a:r>
              <a:rPr lang="en-US" sz="2200"/>
              <a:t>Music</a:t>
            </a:r>
          </a:p>
          <a:p>
            <a:pPr marL="742950" lvl="1" indent="-285750" eaLnBrk="1" hangingPunct="1">
              <a:lnSpc>
                <a:spcPct val="90000"/>
              </a:lnSpc>
              <a:defRPr/>
            </a:pPr>
            <a:r>
              <a:rPr lang="en-US" sz="2200"/>
              <a:t>Background noise</a:t>
            </a:r>
          </a:p>
          <a:p>
            <a:pPr eaLnBrk="1" hangingPunct="1">
              <a:lnSpc>
                <a:spcPct val="90000"/>
              </a:lnSpc>
              <a:defRPr/>
            </a:pPr>
            <a:r>
              <a:rPr lang="en-US" sz="2600">
                <a:cs typeface="+mn-cs"/>
              </a:rPr>
              <a:t>Yet, we are able to break down auditory scene into individual elements</a:t>
            </a:r>
          </a:p>
          <a:p>
            <a:pPr eaLnBrk="1" hangingPunct="1">
              <a:lnSpc>
                <a:spcPct val="90000"/>
              </a:lnSpc>
              <a:defRPr/>
            </a:pPr>
            <a:endParaRPr lang="en-US" sz="2600">
              <a:cs typeface="+mn-cs"/>
            </a:endParaRPr>
          </a:p>
        </p:txBody>
      </p:sp>
      <p:sp>
        <p:nvSpPr>
          <p:cNvPr id="2" name="Footer Placeholder 1"/>
          <p:cNvSpPr>
            <a:spLocks noGrp="1"/>
          </p:cNvSpPr>
          <p:nvPr>
            <p:ph type="ftr" sz="quarter" idx="11"/>
          </p:nvPr>
        </p:nvSpPr>
        <p:spPr/>
        <p:txBody>
          <a:bodyPr/>
          <a:lstStyle/>
          <a:p>
            <a:pPr>
              <a:defRPr/>
            </a:pPr>
            <a:r>
              <a:rPr lang="en-US"/>
              <a:t>CS4590: Computer Audio - Spring 2015</a:t>
            </a:r>
          </a:p>
        </p:txBody>
      </p:sp>
    </p:spTree>
  </p:cSld>
  <p:clrMapOvr>
    <a:masterClrMapping/>
  </p:clrMapOvr>
  <p:transition>
    <p:fade thruBlk="1"/>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ChangeArrowheads="1"/>
          </p:cNvSpPr>
          <p:nvPr>
            <p:ph type="title"/>
          </p:nvPr>
        </p:nvSpPr>
        <p:spPr/>
        <p:txBody>
          <a:bodyPr/>
          <a:lstStyle/>
          <a:p>
            <a:pPr eaLnBrk="1" hangingPunct="1">
              <a:defRPr/>
            </a:pPr>
            <a:r>
              <a:rPr lang="en-US">
                <a:cs typeface="+mj-cs"/>
              </a:rPr>
              <a:t>Auditory Streams</a:t>
            </a:r>
          </a:p>
        </p:txBody>
      </p:sp>
      <p:sp>
        <p:nvSpPr>
          <p:cNvPr id="267267" name="Rectangle 3"/>
          <p:cNvSpPr>
            <a:spLocks noGrp="1" noChangeArrowheads="1"/>
          </p:cNvSpPr>
          <p:nvPr>
            <p:ph sz="quarter" idx="1"/>
          </p:nvPr>
        </p:nvSpPr>
        <p:spPr/>
        <p:txBody>
          <a:bodyPr/>
          <a:lstStyle/>
          <a:p>
            <a:pPr eaLnBrk="1" hangingPunct="1">
              <a:defRPr/>
            </a:pPr>
            <a:r>
              <a:rPr lang="en-US">
                <a:cs typeface="+mn-cs"/>
              </a:rPr>
              <a:t>Groups of sounds that appear to come from the same source, because they share common characteristics are perceived as a distinct stream.</a:t>
            </a:r>
          </a:p>
          <a:p>
            <a:pPr marL="742950" lvl="1" indent="-285750" eaLnBrk="1" hangingPunct="1">
              <a:defRPr/>
            </a:pPr>
            <a:r>
              <a:rPr lang="en-US"/>
              <a:t>Pitch, loudness, timbre</a:t>
            </a:r>
          </a:p>
          <a:p>
            <a:pPr eaLnBrk="1" hangingPunct="1">
              <a:defRPr/>
            </a:pPr>
            <a:r>
              <a:rPr lang="en-US">
                <a:cs typeface="+mn-cs"/>
              </a:rPr>
              <a:t>This is also true for speech, </a:t>
            </a:r>
          </a:p>
          <a:p>
            <a:pPr marL="742950" lvl="1" indent="-285750" eaLnBrk="1" hangingPunct="1">
              <a:defRPr/>
            </a:pPr>
            <a:r>
              <a:rPr lang="en-US"/>
              <a:t>Accent, phrasing, intonations</a:t>
            </a:r>
          </a:p>
        </p:txBody>
      </p:sp>
      <p:sp>
        <p:nvSpPr>
          <p:cNvPr id="2" name="Footer Placeholder 1"/>
          <p:cNvSpPr>
            <a:spLocks noGrp="1"/>
          </p:cNvSpPr>
          <p:nvPr>
            <p:ph type="ftr" sz="quarter" idx="11"/>
          </p:nvPr>
        </p:nvSpPr>
        <p:spPr/>
        <p:txBody>
          <a:bodyPr/>
          <a:lstStyle/>
          <a:p>
            <a:pPr>
              <a:defRPr/>
            </a:pPr>
            <a:r>
              <a:rPr lang="en-US"/>
              <a:t>CS4590: Computer Audio - Spring 2015</a:t>
            </a:r>
          </a:p>
        </p:txBody>
      </p:sp>
    </p:spTree>
  </p:cSld>
  <p:clrMapOvr>
    <a:masterClrMapping/>
  </p:clrMapOvr>
  <p:transition>
    <p:fade thruBlk="1"/>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ChangeArrowheads="1"/>
          </p:cNvSpPr>
          <p:nvPr>
            <p:ph type="title"/>
          </p:nvPr>
        </p:nvSpPr>
        <p:spPr/>
        <p:txBody>
          <a:bodyPr/>
          <a:lstStyle/>
          <a:p>
            <a:pPr eaLnBrk="1" hangingPunct="1">
              <a:defRPr/>
            </a:pPr>
            <a:r>
              <a:rPr lang="en-US">
                <a:cs typeface="+mj-cs"/>
              </a:rPr>
              <a:t>Auditory Streams</a:t>
            </a:r>
          </a:p>
        </p:txBody>
      </p:sp>
      <p:sp>
        <p:nvSpPr>
          <p:cNvPr id="269315" name="Rectangle 3"/>
          <p:cNvSpPr>
            <a:spLocks noGrp="1" noChangeArrowheads="1"/>
          </p:cNvSpPr>
          <p:nvPr>
            <p:ph sz="quarter" idx="1"/>
          </p:nvPr>
        </p:nvSpPr>
        <p:spPr/>
        <p:txBody>
          <a:bodyPr>
            <a:normAutofit/>
          </a:bodyPr>
          <a:lstStyle/>
          <a:p>
            <a:pPr>
              <a:lnSpc>
                <a:spcPct val="90000"/>
              </a:lnSpc>
              <a:defRPr/>
            </a:pPr>
            <a:r>
              <a:rPr lang="en-US" sz="2600" dirty="0">
                <a:cs typeface="+mn-cs"/>
              </a:rPr>
              <a:t>Stream Segregation </a:t>
            </a:r>
            <a:r>
              <a:rPr lang="en-US" sz="1600" dirty="0"/>
              <a:t>(</a:t>
            </a:r>
            <a:r>
              <a:rPr lang="en-US" sz="1600" dirty="0">
                <a:hlinkClick r:id="rId5"/>
              </a:rPr>
              <a:t>Bregman Lab Demo</a:t>
            </a:r>
            <a:r>
              <a:rPr lang="en-US" sz="1600" dirty="0"/>
              <a:t>)</a:t>
            </a:r>
          </a:p>
          <a:p>
            <a:pPr lvl="1">
              <a:lnSpc>
                <a:spcPct val="90000"/>
              </a:lnSpc>
              <a:defRPr/>
            </a:pPr>
            <a:r>
              <a:rPr lang="en-US" sz="1900" dirty="0"/>
              <a:t>Two tunes, in same pitch range, with individual notes alternated in sequence.</a:t>
            </a:r>
          </a:p>
          <a:p>
            <a:pPr marL="1143000" lvl="2" indent="-228600" eaLnBrk="1" hangingPunct="1">
              <a:lnSpc>
                <a:spcPct val="90000"/>
              </a:lnSpc>
              <a:defRPr/>
            </a:pPr>
            <a:r>
              <a:rPr lang="en-US" sz="2100" dirty="0"/>
              <a:t>Neither is recognizable</a:t>
            </a:r>
          </a:p>
          <a:p>
            <a:pPr marL="1143000" lvl="2" indent="-228600" eaLnBrk="1" hangingPunct="1">
              <a:lnSpc>
                <a:spcPct val="90000"/>
              </a:lnSpc>
              <a:defRPr/>
            </a:pPr>
            <a:r>
              <a:rPr lang="en-US" sz="2100" dirty="0"/>
              <a:t>But if pitch is changed slightly they will become perceptually distinct. </a:t>
            </a:r>
          </a:p>
          <a:p>
            <a:pPr marL="1600200" lvl="3" indent="-228600" eaLnBrk="1" hangingPunct="1">
              <a:lnSpc>
                <a:spcPct val="90000"/>
              </a:lnSpc>
              <a:defRPr/>
            </a:pPr>
            <a:r>
              <a:rPr lang="en-US" sz="1800" dirty="0"/>
              <a:t>This ability to segregate increases with difference in pitch.</a:t>
            </a:r>
          </a:p>
          <a:p>
            <a:pPr marL="1143000" lvl="2" indent="-228600" eaLnBrk="1" hangingPunct="1">
              <a:lnSpc>
                <a:spcPct val="90000"/>
              </a:lnSpc>
              <a:defRPr/>
            </a:pPr>
            <a:r>
              <a:rPr lang="en-US" sz="2100" dirty="0"/>
              <a:t>Or if duration of notes for one stream is increased, they will become distinct</a:t>
            </a:r>
          </a:p>
          <a:p>
            <a:pPr marL="742950" lvl="1" indent="-285750" eaLnBrk="1" hangingPunct="1">
              <a:lnSpc>
                <a:spcPct val="90000"/>
              </a:lnSpc>
              <a:defRPr/>
            </a:pPr>
            <a:r>
              <a:rPr lang="en-US" sz="2200" dirty="0"/>
              <a:t>Other factors are focus of attention, and experience</a:t>
            </a:r>
          </a:p>
          <a:p>
            <a:pPr marL="1143000" lvl="2" indent="-228600" eaLnBrk="1" hangingPunct="1">
              <a:lnSpc>
                <a:spcPct val="90000"/>
              </a:lnSpc>
              <a:defRPr/>
            </a:pPr>
            <a:r>
              <a:rPr lang="en-US" sz="2100" dirty="0"/>
              <a:t>Physician listening to brain signals</a:t>
            </a:r>
          </a:p>
          <a:p>
            <a:pPr marL="742950" lvl="1" indent="-285750" eaLnBrk="1" hangingPunct="1">
              <a:lnSpc>
                <a:spcPct val="90000"/>
              </a:lnSpc>
              <a:defRPr/>
            </a:pPr>
            <a:r>
              <a:rPr lang="en-US" sz="2200" dirty="0"/>
              <a:t>Monaural listeners are worse at segregating streams</a:t>
            </a:r>
          </a:p>
          <a:p>
            <a:pPr marL="1143000" lvl="2" indent="-228600" eaLnBrk="1" hangingPunct="1">
              <a:lnSpc>
                <a:spcPct val="90000"/>
              </a:lnSpc>
              <a:defRPr/>
            </a:pPr>
            <a:r>
              <a:rPr lang="en-US" sz="2100" dirty="0"/>
              <a:t>Localization important</a:t>
            </a:r>
          </a:p>
        </p:txBody>
      </p:sp>
      <p:sp>
        <p:nvSpPr>
          <p:cNvPr id="2" name="Footer Placeholder 1"/>
          <p:cNvSpPr>
            <a:spLocks noGrp="1"/>
          </p:cNvSpPr>
          <p:nvPr>
            <p:ph type="ftr" sz="quarter" idx="11"/>
          </p:nvPr>
        </p:nvSpPr>
        <p:spPr/>
        <p:txBody>
          <a:bodyPr/>
          <a:lstStyle/>
          <a:p>
            <a:pPr>
              <a:defRPr/>
            </a:pPr>
            <a:r>
              <a:rPr lang="en-US"/>
              <a:t>CS4590: Computer Audio - Spring 2015</a:t>
            </a:r>
          </a:p>
        </p:txBody>
      </p:sp>
      <p:pic>
        <p:nvPicPr>
          <p:cNvPr id="3" name="streamSegregation-Track01.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1676400"/>
            <a:ext cx="330200" cy="330200"/>
          </a:xfrm>
          <a:prstGeom prst="rect">
            <a:avLst/>
          </a:prstGeom>
        </p:spPr>
      </p:pic>
    </p:spTree>
  </p:cSld>
  <p:clrMapOvr>
    <a:masterClrMapping/>
  </p:clrMapOvr>
  <p:transition>
    <p:fade thruBlk="1"/>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6471"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p:cNvSpPr>
            <a:spLocks noGrp="1" noChangeArrowheads="1"/>
          </p:cNvSpPr>
          <p:nvPr>
            <p:ph type="title"/>
          </p:nvPr>
        </p:nvSpPr>
        <p:spPr/>
        <p:txBody>
          <a:bodyPr/>
          <a:lstStyle/>
          <a:p>
            <a:pPr eaLnBrk="1" hangingPunct="1">
              <a:defRPr/>
            </a:pPr>
            <a:r>
              <a:rPr lang="en-US">
                <a:cs typeface="+mj-cs"/>
              </a:rPr>
              <a:t>Anatomy of the Ear</a:t>
            </a:r>
          </a:p>
        </p:txBody>
      </p:sp>
      <p:sp>
        <p:nvSpPr>
          <p:cNvPr id="306179" name="Rectangle 3"/>
          <p:cNvSpPr>
            <a:spLocks noGrp="1" noChangeArrowheads="1"/>
          </p:cNvSpPr>
          <p:nvPr>
            <p:ph type="body" sz="half" idx="1"/>
          </p:nvPr>
        </p:nvSpPr>
        <p:spPr>
          <a:xfrm>
            <a:off x="457200" y="1719263"/>
            <a:ext cx="3962400" cy="4411662"/>
          </a:xfrm>
        </p:spPr>
        <p:txBody>
          <a:bodyPr/>
          <a:lstStyle/>
          <a:p>
            <a:pPr eaLnBrk="1" hangingPunct="1">
              <a:defRPr/>
            </a:pPr>
            <a:r>
              <a:rPr lang="en-US" sz="2600">
                <a:cs typeface="+mn-cs"/>
              </a:rPr>
              <a:t>Rate Theory or Frequency Matching</a:t>
            </a:r>
          </a:p>
          <a:p>
            <a:pPr marL="742950" lvl="1" indent="-285750" eaLnBrk="1" hangingPunct="1">
              <a:defRPr/>
            </a:pPr>
            <a:r>
              <a:rPr lang="en-US" sz="2200"/>
              <a:t>For lower frequencies perception depend on rate of neurons firing</a:t>
            </a:r>
          </a:p>
          <a:p>
            <a:pPr marL="742950" lvl="1" indent="-285750" eaLnBrk="1" hangingPunct="1">
              <a:defRPr/>
            </a:pPr>
            <a:r>
              <a:rPr lang="en-US" sz="2200"/>
              <a:t>At higher frequencies neurons may work together, </a:t>
            </a:r>
            <a:r>
              <a:rPr lang="ja-JP" altLang="en-US" sz="2200">
                <a:latin typeface="Arial"/>
              </a:rPr>
              <a:t>“</a:t>
            </a:r>
            <a:r>
              <a:rPr lang="en-US" sz="2200"/>
              <a:t>volley principle</a:t>
            </a:r>
            <a:r>
              <a:rPr lang="ja-JP" altLang="en-US" sz="2200">
                <a:latin typeface="Arial"/>
              </a:rPr>
              <a:t>”</a:t>
            </a:r>
            <a:endParaRPr lang="en-US" sz="2200"/>
          </a:p>
          <a:p>
            <a:pPr marL="742950" lvl="1" indent="-285750" eaLnBrk="1" hangingPunct="1">
              <a:buFont typeface="Wingdings" charset="0"/>
              <a:buNone/>
              <a:defRPr/>
            </a:pPr>
            <a:endParaRPr lang="en-US" sz="2200"/>
          </a:p>
        </p:txBody>
      </p:sp>
      <p:pic>
        <p:nvPicPr>
          <p:cNvPr id="306182" name="Picture 6" descr="volley principle"/>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572000" y="2438400"/>
            <a:ext cx="4038600" cy="3028950"/>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808080">
                      <a:alpha val="74998"/>
                    </a:srgbClr>
                  </a:outerShdw>
                </a:effectLst>
              </a14:hiddenEffects>
            </a:ext>
          </a:extLst>
        </p:spPr>
      </p:pic>
      <p:sp>
        <p:nvSpPr>
          <p:cNvPr id="2" name="Footer Placeholder 1"/>
          <p:cNvSpPr>
            <a:spLocks noGrp="1"/>
          </p:cNvSpPr>
          <p:nvPr>
            <p:ph type="ftr" sz="quarter" idx="11"/>
          </p:nvPr>
        </p:nvSpPr>
        <p:spPr/>
        <p:txBody>
          <a:bodyPr/>
          <a:lstStyle/>
          <a:p>
            <a:pPr>
              <a:defRPr/>
            </a:pPr>
            <a:r>
              <a:rPr lang="en-US"/>
              <a:t>CS4590: Computer Audio - Spring 2015</a:t>
            </a:r>
          </a:p>
        </p:txBody>
      </p:sp>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title"/>
          </p:nvPr>
        </p:nvSpPr>
        <p:spPr/>
        <p:txBody>
          <a:bodyPr/>
          <a:lstStyle/>
          <a:p>
            <a:pPr eaLnBrk="1" hangingPunct="1">
              <a:defRPr/>
            </a:pPr>
            <a:r>
              <a:rPr lang="en-US">
                <a:cs typeface="+mj-cs"/>
              </a:rPr>
              <a:t>Anatomy of the Ear</a:t>
            </a:r>
          </a:p>
        </p:txBody>
      </p:sp>
      <p:sp>
        <p:nvSpPr>
          <p:cNvPr id="308227" name="Rectangle 3"/>
          <p:cNvSpPr>
            <a:spLocks noGrp="1" noChangeArrowheads="1"/>
          </p:cNvSpPr>
          <p:nvPr>
            <p:ph type="body" sz="half" idx="1"/>
          </p:nvPr>
        </p:nvSpPr>
        <p:spPr>
          <a:xfrm>
            <a:off x="457200" y="1719263"/>
            <a:ext cx="3733800" cy="4411662"/>
          </a:xfrm>
        </p:spPr>
        <p:txBody>
          <a:bodyPr/>
          <a:lstStyle/>
          <a:p>
            <a:pPr eaLnBrk="1" hangingPunct="1">
              <a:defRPr/>
            </a:pPr>
            <a:r>
              <a:rPr lang="en-US" sz="2600">
                <a:cs typeface="+mn-cs"/>
              </a:rPr>
              <a:t>But what about amplitude?</a:t>
            </a:r>
          </a:p>
          <a:p>
            <a:pPr marL="742950" lvl="1" indent="-285750" eaLnBrk="1" hangingPunct="1">
              <a:defRPr/>
            </a:pPr>
            <a:r>
              <a:rPr lang="en-US" sz="2200"/>
              <a:t>Nerve firings are binary</a:t>
            </a:r>
          </a:p>
          <a:p>
            <a:pPr marL="742950" lvl="1" indent="-285750" eaLnBrk="1" hangingPunct="1">
              <a:defRPr/>
            </a:pPr>
            <a:r>
              <a:rPr lang="en-US" sz="2200"/>
              <a:t>Encoded by number of nerves firing</a:t>
            </a:r>
          </a:p>
          <a:p>
            <a:pPr eaLnBrk="1" hangingPunct="1">
              <a:defRPr/>
            </a:pPr>
            <a:r>
              <a:rPr lang="en-US" sz="2600">
                <a:cs typeface="+mn-cs"/>
              </a:rPr>
              <a:t>Cochlear implants have recently provided more data </a:t>
            </a:r>
          </a:p>
          <a:p>
            <a:pPr eaLnBrk="1" hangingPunct="1">
              <a:buFont typeface="Wingdings" charset="0"/>
              <a:buNone/>
              <a:defRPr/>
            </a:pPr>
            <a:endParaRPr lang="en-US" sz="2600">
              <a:cs typeface="+mn-cs"/>
            </a:endParaRPr>
          </a:p>
          <a:p>
            <a:pPr marL="742950" lvl="1" indent="-285750" eaLnBrk="1" hangingPunct="1">
              <a:defRPr/>
            </a:pPr>
            <a:endParaRPr lang="en-US" sz="2200"/>
          </a:p>
        </p:txBody>
      </p:sp>
      <p:pic>
        <p:nvPicPr>
          <p:cNvPr id="308228" name="Picture 4" descr="cochlear_implant"/>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114800" y="2438400"/>
            <a:ext cx="4419600" cy="2927350"/>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808080">
                      <a:alpha val="74998"/>
                    </a:srgbClr>
                  </a:outerShdw>
                </a:effectLst>
              </a14:hiddenEffects>
            </a:ext>
          </a:extLst>
        </p:spPr>
      </p:pic>
      <p:sp>
        <p:nvSpPr>
          <p:cNvPr id="2" name="Footer Placeholder 1"/>
          <p:cNvSpPr>
            <a:spLocks noGrp="1"/>
          </p:cNvSpPr>
          <p:nvPr>
            <p:ph type="ftr" sz="quarter" idx="11"/>
          </p:nvPr>
        </p:nvSpPr>
        <p:spPr/>
        <p:txBody>
          <a:bodyPr/>
          <a:lstStyle/>
          <a:p>
            <a:pPr>
              <a:defRPr/>
            </a:pPr>
            <a:r>
              <a:rPr lang="en-US"/>
              <a:t>CS4590: Computer Audio - Spring 2015</a:t>
            </a:r>
          </a:p>
        </p:txBody>
      </p:sp>
    </p:spTree>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p:txBody>
          <a:bodyPr/>
          <a:lstStyle/>
          <a:p>
            <a:pPr eaLnBrk="1" hangingPunct="1">
              <a:defRPr/>
            </a:pPr>
            <a:r>
              <a:rPr lang="en-US">
                <a:cs typeface="+mj-cs"/>
              </a:rPr>
              <a:t>Human Hearing	</a:t>
            </a:r>
          </a:p>
        </p:txBody>
      </p:sp>
      <p:sp>
        <p:nvSpPr>
          <p:cNvPr id="209923" name="Rectangle 3"/>
          <p:cNvSpPr>
            <a:spLocks noGrp="1" noChangeArrowheads="1"/>
          </p:cNvSpPr>
          <p:nvPr>
            <p:ph sz="quarter" idx="1"/>
          </p:nvPr>
        </p:nvSpPr>
        <p:spPr/>
        <p:txBody>
          <a:bodyPr/>
          <a:lstStyle/>
          <a:p>
            <a:pPr eaLnBrk="1" hangingPunct="1">
              <a:lnSpc>
                <a:spcPct val="90000"/>
              </a:lnSpc>
              <a:defRPr/>
            </a:pPr>
            <a:r>
              <a:rPr lang="en-US" sz="2600" dirty="0">
                <a:cs typeface="+mn-cs"/>
              </a:rPr>
              <a:t>Psychoacoustics </a:t>
            </a:r>
          </a:p>
          <a:p>
            <a:pPr marL="742950" lvl="1" indent="-285750" eaLnBrk="1" hangingPunct="1">
              <a:lnSpc>
                <a:spcPct val="90000"/>
              </a:lnSpc>
              <a:defRPr/>
            </a:pPr>
            <a:r>
              <a:rPr lang="en-US" sz="2200" dirty="0"/>
              <a:t>how we perceive sound and extract meaningful data from acoustical signals</a:t>
            </a:r>
          </a:p>
          <a:p>
            <a:pPr marL="742950" lvl="1" indent="-285750" eaLnBrk="1" hangingPunct="1">
              <a:lnSpc>
                <a:spcPct val="90000"/>
              </a:lnSpc>
              <a:defRPr/>
            </a:pPr>
            <a:r>
              <a:rPr lang="en-US" sz="2200" dirty="0"/>
              <a:t>Important to many field of study like compression, machine hearing, speech recognition, and audio interfaces.</a:t>
            </a:r>
          </a:p>
          <a:p>
            <a:pPr marL="742950" lvl="1" indent="-285750" eaLnBrk="1" hangingPunct="1">
              <a:lnSpc>
                <a:spcPct val="90000"/>
              </a:lnSpc>
              <a:defRPr/>
            </a:pPr>
            <a:r>
              <a:rPr lang="en-US" sz="2200" dirty="0"/>
              <a:t>Human perception is quirky and complicated</a:t>
            </a:r>
          </a:p>
          <a:p>
            <a:pPr marL="742950" lvl="1" indent="-285750" eaLnBrk="1" hangingPunct="1">
              <a:lnSpc>
                <a:spcPct val="90000"/>
              </a:lnSpc>
              <a:defRPr/>
            </a:pPr>
            <a:r>
              <a:rPr lang="en-US" sz="2200" dirty="0"/>
              <a:t>Designed for self-defense</a:t>
            </a:r>
          </a:p>
          <a:p>
            <a:pPr marL="742950" lvl="1" indent="-285750" eaLnBrk="1" hangingPunct="1">
              <a:lnSpc>
                <a:spcPct val="90000"/>
              </a:lnSpc>
              <a:defRPr/>
            </a:pPr>
            <a:r>
              <a:rPr lang="en-US" sz="2200" dirty="0"/>
              <a:t>Language and music are byproducts?</a:t>
            </a:r>
          </a:p>
          <a:p>
            <a:pPr marL="742950" lvl="1" indent="-285750" eaLnBrk="1" hangingPunct="1">
              <a:lnSpc>
                <a:spcPct val="90000"/>
              </a:lnSpc>
              <a:defRPr/>
            </a:pPr>
            <a:r>
              <a:rPr lang="en-US" sz="2200" dirty="0"/>
              <a:t>Range of Human Hearing: 20 – 20KHz</a:t>
            </a:r>
          </a:p>
          <a:p>
            <a:pPr marL="742950" lvl="1" indent="-285750" eaLnBrk="1" hangingPunct="1">
              <a:lnSpc>
                <a:spcPct val="90000"/>
              </a:lnSpc>
              <a:defRPr/>
            </a:pPr>
            <a:r>
              <a:rPr lang="en-US" sz="2200" dirty="0"/>
              <a:t>Losing 1Hz a day after 15…</a:t>
            </a:r>
          </a:p>
          <a:p>
            <a:pPr marL="1017270" lvl="2" indent="-285750">
              <a:lnSpc>
                <a:spcPct val="90000"/>
              </a:lnSpc>
              <a:defRPr/>
            </a:pPr>
            <a:r>
              <a:rPr lang="en-US" sz="1900" dirty="0"/>
              <a:t>70 year old has range of 2-4KHz!</a:t>
            </a:r>
          </a:p>
        </p:txBody>
      </p:sp>
      <p:sp>
        <p:nvSpPr>
          <p:cNvPr id="2" name="Footer Placeholder 1"/>
          <p:cNvSpPr>
            <a:spLocks noGrp="1"/>
          </p:cNvSpPr>
          <p:nvPr>
            <p:ph type="ftr" sz="quarter" idx="11"/>
          </p:nvPr>
        </p:nvSpPr>
        <p:spPr/>
        <p:txBody>
          <a:bodyPr/>
          <a:lstStyle/>
          <a:p>
            <a:pPr>
              <a:defRPr/>
            </a:pPr>
            <a:r>
              <a:rPr lang="en-US"/>
              <a:t>CS4590: Computer Audio - Spring 2015</a:t>
            </a:r>
          </a:p>
        </p:txBody>
      </p:sp>
    </p:spTree>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p:txBody>
          <a:bodyPr/>
          <a:lstStyle/>
          <a:p>
            <a:pPr eaLnBrk="1" hangingPunct="1">
              <a:defRPr/>
            </a:pPr>
            <a:r>
              <a:rPr lang="en-US">
                <a:cs typeface="+mj-cs"/>
              </a:rPr>
              <a:t>Human Hearing</a:t>
            </a:r>
          </a:p>
        </p:txBody>
      </p:sp>
      <p:sp>
        <p:nvSpPr>
          <p:cNvPr id="211971" name="Rectangle 3"/>
          <p:cNvSpPr>
            <a:spLocks noGrp="1" noChangeArrowheads="1"/>
          </p:cNvSpPr>
          <p:nvPr>
            <p:ph sz="quarter" idx="1"/>
          </p:nvPr>
        </p:nvSpPr>
        <p:spPr/>
        <p:txBody>
          <a:bodyPr/>
          <a:lstStyle/>
          <a:p>
            <a:pPr eaLnBrk="1" hangingPunct="1">
              <a:defRPr/>
            </a:pPr>
            <a:r>
              <a:rPr lang="en-US" dirty="0">
                <a:cs typeface="+mn-cs"/>
              </a:rPr>
              <a:t>Perception of intensity (loudness)</a:t>
            </a:r>
          </a:p>
          <a:p>
            <a:pPr marL="742950" lvl="1" indent="-285750" eaLnBrk="1" hangingPunct="1">
              <a:defRPr/>
            </a:pPr>
            <a:r>
              <a:rPr lang="en-US" dirty="0"/>
              <a:t>Ratio of loudest to softest sound 1billion : 1</a:t>
            </a:r>
          </a:p>
          <a:p>
            <a:pPr marL="1143000" lvl="2" indent="-228600" eaLnBrk="1" hangingPunct="1">
              <a:defRPr/>
            </a:pPr>
            <a:r>
              <a:rPr lang="en-US" dirty="0"/>
              <a:t>Thus a logarithmic scale is preferable, Decibel</a:t>
            </a:r>
          </a:p>
          <a:p>
            <a:pPr marL="1600200" lvl="3" indent="-228600" eaLnBrk="1" hangingPunct="1">
              <a:defRPr/>
            </a:pPr>
            <a:r>
              <a:rPr lang="en-US" dirty="0"/>
              <a:t>Named for Alexander Graham Bell</a:t>
            </a:r>
          </a:p>
          <a:p>
            <a:pPr marL="1600200" lvl="3" indent="-228600" eaLnBrk="1" hangingPunct="1">
              <a:defRPr/>
            </a:pPr>
            <a:r>
              <a:rPr lang="en-US" dirty="0"/>
              <a:t>Compresses range of possible values into 0 to 160</a:t>
            </a:r>
          </a:p>
          <a:p>
            <a:pPr marL="2057400" lvl="4" indent="-228600" eaLnBrk="1" hangingPunct="1">
              <a:defRPr/>
            </a:pPr>
            <a:r>
              <a:rPr lang="en-US" dirty="0"/>
              <a:t>Power doubles every 3 dB, intensity doubles, but not </a:t>
            </a:r>
            <a:r>
              <a:rPr lang="ja-JP" altLang="en-US" dirty="0">
                <a:latin typeface="Arial"/>
              </a:rPr>
              <a:t>“</a:t>
            </a:r>
            <a:r>
              <a:rPr lang="en-US" dirty="0"/>
              <a:t>loudness</a:t>
            </a:r>
            <a:r>
              <a:rPr lang="ja-JP" altLang="en-US" dirty="0">
                <a:latin typeface="Arial"/>
              </a:rPr>
              <a:t>”</a:t>
            </a:r>
            <a:endParaRPr lang="en-US" dirty="0"/>
          </a:p>
          <a:p>
            <a:pPr marL="1600200" lvl="3" indent="-228600" eaLnBrk="1" hangingPunct="1">
              <a:defRPr/>
            </a:pPr>
            <a:r>
              <a:rPr lang="en-US" dirty="0"/>
              <a:t>NB = 20 log PE / PR</a:t>
            </a:r>
          </a:p>
          <a:p>
            <a:pPr marL="1600200" lvl="3" indent="-228600" eaLnBrk="1" hangingPunct="1">
              <a:defRPr/>
            </a:pPr>
            <a:r>
              <a:rPr lang="en-US" dirty="0"/>
              <a:t>NB = Number of Decibels</a:t>
            </a:r>
          </a:p>
          <a:p>
            <a:pPr marL="1600200" lvl="3" indent="-228600" eaLnBrk="1" hangingPunct="1">
              <a:defRPr/>
            </a:pPr>
            <a:r>
              <a:rPr lang="en-US" dirty="0"/>
              <a:t>PE = Sound Pressure to express in Decibels</a:t>
            </a:r>
          </a:p>
          <a:p>
            <a:pPr marL="1600200" lvl="3" indent="-228600" eaLnBrk="1" hangingPunct="1">
              <a:defRPr/>
            </a:pPr>
            <a:r>
              <a:rPr lang="en-US" dirty="0"/>
              <a:t>PR = Standard Reference Pressure</a:t>
            </a:r>
          </a:p>
          <a:p>
            <a:pPr marL="1600200" lvl="3" indent="-228600" eaLnBrk="1" hangingPunct="1">
              <a:buFont typeface="Wingdings" charset="0"/>
              <a:buNone/>
              <a:defRPr/>
            </a:pPr>
            <a:endParaRPr lang="en-US" dirty="0"/>
          </a:p>
        </p:txBody>
      </p:sp>
      <p:sp>
        <p:nvSpPr>
          <p:cNvPr id="2" name="Footer Placeholder 1"/>
          <p:cNvSpPr>
            <a:spLocks noGrp="1"/>
          </p:cNvSpPr>
          <p:nvPr>
            <p:ph type="ftr" sz="quarter" idx="11"/>
          </p:nvPr>
        </p:nvSpPr>
        <p:spPr/>
        <p:txBody>
          <a:bodyPr/>
          <a:lstStyle/>
          <a:p>
            <a:pPr>
              <a:defRPr/>
            </a:pPr>
            <a:r>
              <a:rPr lang="en-US"/>
              <a:t>CS4590: Computer Audio - Spring 2015</a:t>
            </a:r>
          </a:p>
        </p:txBody>
      </p:sp>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p:txBody>
          <a:bodyPr/>
          <a:lstStyle/>
          <a:p>
            <a:pPr eaLnBrk="1" hangingPunct="1">
              <a:defRPr/>
            </a:pPr>
            <a:r>
              <a:rPr lang="en-US">
                <a:cs typeface="+mj-cs"/>
              </a:rPr>
              <a:t>Human Hearing</a:t>
            </a:r>
          </a:p>
        </p:txBody>
      </p:sp>
      <p:sp>
        <p:nvSpPr>
          <p:cNvPr id="310275" name="Rectangle 3"/>
          <p:cNvSpPr>
            <a:spLocks noGrp="1" noChangeArrowheads="1"/>
          </p:cNvSpPr>
          <p:nvPr>
            <p:ph type="body" sz="half" idx="1"/>
          </p:nvPr>
        </p:nvSpPr>
        <p:spPr/>
        <p:txBody>
          <a:bodyPr/>
          <a:lstStyle/>
          <a:p>
            <a:pPr eaLnBrk="1" hangingPunct="1">
              <a:defRPr/>
            </a:pPr>
            <a:r>
              <a:rPr lang="en-US" sz="2200">
                <a:cs typeface="+mn-cs"/>
              </a:rPr>
              <a:t>Perception of intensity (loudness)</a:t>
            </a:r>
          </a:p>
          <a:p>
            <a:pPr marL="1143000" lvl="2" indent="-228600" eaLnBrk="1" hangingPunct="1">
              <a:defRPr/>
            </a:pPr>
            <a:r>
              <a:rPr lang="en-US" sz="1900"/>
              <a:t>PR is average threshold of human hearing</a:t>
            </a:r>
          </a:p>
          <a:p>
            <a:pPr marL="1600200" lvl="3" indent="-228600" eaLnBrk="1" hangingPunct="1">
              <a:defRPr/>
            </a:pPr>
            <a:r>
              <a:rPr lang="en-US" sz="1600"/>
              <a:t>Eardrum moves distance smaller than diameter of hydrogen atom</a:t>
            </a:r>
          </a:p>
          <a:p>
            <a:pPr marL="1600200" lvl="3" indent="-228600" eaLnBrk="1" hangingPunct="1">
              <a:defRPr/>
            </a:pPr>
            <a:r>
              <a:rPr lang="en-US" sz="1600"/>
              <a:t>Lower sounds overwhelmed by blood flow in ears and molecules colliding with eardrum</a:t>
            </a:r>
          </a:p>
          <a:p>
            <a:pPr marL="1600200" lvl="3" indent="-228600" eaLnBrk="1" hangingPunct="1">
              <a:defRPr/>
            </a:pPr>
            <a:r>
              <a:rPr lang="en-US" sz="1600"/>
              <a:t>Anechoic chamber</a:t>
            </a:r>
          </a:p>
          <a:p>
            <a:pPr marL="2057400" lvl="4" indent="-228600" eaLnBrk="1" hangingPunct="1">
              <a:defRPr/>
            </a:pPr>
            <a:r>
              <a:rPr lang="en-US" sz="1600"/>
              <a:t>disorienting</a:t>
            </a:r>
          </a:p>
          <a:p>
            <a:pPr marL="1600200" lvl="3" indent="-228600" eaLnBrk="1" hangingPunct="1">
              <a:buFont typeface="Wingdings" charset="0"/>
              <a:buNone/>
              <a:defRPr/>
            </a:pPr>
            <a:endParaRPr lang="en-US" sz="1600"/>
          </a:p>
        </p:txBody>
      </p:sp>
      <p:pic>
        <p:nvPicPr>
          <p:cNvPr id="310276" name="Picture 4" descr="anechoic-chamber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t="4373" b="4373"/>
          <a:stretch>
            <a:fillRect/>
          </a:stretch>
        </p:blipFill>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808080">
                      <a:alpha val="74998"/>
                    </a:srgbClr>
                  </a:outerShdw>
                </a:effectLst>
              </a14:hiddenEffects>
            </a:ext>
          </a:extLst>
        </p:spPr>
      </p:pic>
      <p:sp>
        <p:nvSpPr>
          <p:cNvPr id="2" name="Footer Placeholder 1"/>
          <p:cNvSpPr>
            <a:spLocks noGrp="1"/>
          </p:cNvSpPr>
          <p:nvPr>
            <p:ph type="ftr" sz="quarter" idx="11"/>
          </p:nvPr>
        </p:nvSpPr>
        <p:spPr/>
        <p:txBody>
          <a:bodyPr/>
          <a:lstStyle/>
          <a:p>
            <a:pPr>
              <a:defRPr/>
            </a:pPr>
            <a:r>
              <a:rPr lang="en-US"/>
              <a:t>CS4590: Computer Audio - Spring 2015</a:t>
            </a:r>
          </a:p>
        </p:txBody>
      </p:sp>
    </p:spTree>
  </p:cSld>
  <p:clrMapOvr>
    <a:masterClrMapping/>
  </p:clrMapOvr>
  <p:transition>
    <p:fade thruBlk="1"/>
  </p:transition>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GTTheme">
  <a:themeElements>
    <a:clrScheme name="GT Colors Shades">
      <a:dk1>
        <a:sysClr val="windowText" lastClr="000000"/>
      </a:dk1>
      <a:lt1>
        <a:sysClr val="window" lastClr="FFFFFF"/>
      </a:lt1>
      <a:dk2>
        <a:srgbClr val="00254C"/>
      </a:dk2>
      <a:lt2>
        <a:srgbClr val="FFFFFF"/>
      </a:lt2>
      <a:accent1>
        <a:srgbClr val="EEB211"/>
      </a:accent1>
      <a:accent2>
        <a:srgbClr val="7F5F09"/>
      </a:accent2>
      <a:accent3>
        <a:srgbClr val="FFBF12"/>
      </a:accent3>
      <a:accent4>
        <a:srgbClr val="403005"/>
      </a:accent4>
      <a:accent5>
        <a:srgbClr val="E5AC10"/>
      </a:accent5>
      <a:accent6>
        <a:srgbClr val="968C8C"/>
      </a:accent6>
      <a:hlink>
        <a:srgbClr val="C59353"/>
      </a:hlink>
      <a:folHlink>
        <a:srgbClr val="EEB211"/>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GTTheme.thmx</Template>
  <TotalTime>3324</TotalTime>
  <Words>5605</Words>
  <Application>Microsoft Macintosh PowerPoint</Application>
  <PresentationFormat>On-screen Show (4:3)</PresentationFormat>
  <Paragraphs>628</Paragraphs>
  <Slides>43</Slides>
  <Notes>42</Notes>
  <HiddenSlides>0</HiddenSlides>
  <MMClips>30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ＭＳ Ｐゴシック</vt:lpstr>
      <vt:lpstr>Arial</vt:lpstr>
      <vt:lpstr>Times New Roman</vt:lpstr>
      <vt:lpstr>Tw Cen MT</vt:lpstr>
      <vt:lpstr>Wingdings</vt:lpstr>
      <vt:lpstr>Wingdings 2</vt:lpstr>
      <vt:lpstr>GTTheme</vt:lpstr>
      <vt:lpstr>Sound Perception</vt:lpstr>
      <vt:lpstr>Anatomy of the Ear</vt:lpstr>
      <vt:lpstr>Anatomy of the Ear</vt:lpstr>
      <vt:lpstr>Anatomy of the Ear</vt:lpstr>
      <vt:lpstr>Anatomy of the Ear</vt:lpstr>
      <vt:lpstr>Anatomy of the Ear</vt:lpstr>
      <vt:lpstr>Human Hearing </vt:lpstr>
      <vt:lpstr>Human Hearing</vt:lpstr>
      <vt:lpstr>Human Hearing</vt:lpstr>
      <vt:lpstr>Human Hearing</vt:lpstr>
      <vt:lpstr>Perception of Intensity</vt:lpstr>
      <vt:lpstr>Perception of Intensity</vt:lpstr>
      <vt:lpstr>Perception of Frequency</vt:lpstr>
      <vt:lpstr>Perception of Frequency</vt:lpstr>
      <vt:lpstr>Perception of Frequency</vt:lpstr>
      <vt:lpstr>Perception of Frequency</vt:lpstr>
      <vt:lpstr>Perception of Frequency</vt:lpstr>
      <vt:lpstr>Timbre </vt:lpstr>
      <vt:lpstr>Effect of Multiple Tones</vt:lpstr>
      <vt:lpstr>Effect of Multiple Tones</vt:lpstr>
      <vt:lpstr>Effect of Multiple Tones </vt:lpstr>
      <vt:lpstr>Effect of Multiple Tones</vt:lpstr>
      <vt:lpstr>Subjective Attributes of Sound</vt:lpstr>
      <vt:lpstr>Subjective Attributes of Sound</vt:lpstr>
      <vt:lpstr>The Role of Two Ears</vt:lpstr>
      <vt:lpstr>The Role of Two Ears</vt:lpstr>
      <vt:lpstr>Perception of Space</vt:lpstr>
      <vt:lpstr>Perception of Space</vt:lpstr>
      <vt:lpstr>Perception of Space</vt:lpstr>
      <vt:lpstr>Perception of Space</vt:lpstr>
      <vt:lpstr>Perception of Space</vt:lpstr>
      <vt:lpstr>Transients and Human Hearing</vt:lpstr>
      <vt:lpstr>Transients and Human Hearing</vt:lpstr>
      <vt:lpstr>Transients and Human Hearing</vt:lpstr>
      <vt:lpstr>Perception of Speech</vt:lpstr>
      <vt:lpstr>Perception of Speech</vt:lpstr>
      <vt:lpstr>Perception of Speech</vt:lpstr>
      <vt:lpstr>Perception of Speech</vt:lpstr>
      <vt:lpstr>Audiovisual integration</vt:lpstr>
      <vt:lpstr>Audio Visual Integration</vt:lpstr>
      <vt:lpstr>Auditory Scene Analysis</vt:lpstr>
      <vt:lpstr>Auditory Streams</vt:lpstr>
      <vt:lpstr>Auditory Streams</vt:lpstr>
    </vt:vector>
  </TitlesOfParts>
  <Company>Georgia Tech, IMTC</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 of Audio</dc:title>
  <dc:creator>Maribeth Gandy</dc:creator>
  <cp:lastModifiedBy>Robertson, Scott L</cp:lastModifiedBy>
  <cp:revision>125</cp:revision>
  <cp:lastPrinted>2009-04-22T19:24:48Z</cp:lastPrinted>
  <dcterms:created xsi:type="dcterms:W3CDTF">2002-01-04T17:24:24Z</dcterms:created>
  <dcterms:modified xsi:type="dcterms:W3CDTF">2018-03-05T17:40:00Z</dcterms:modified>
</cp:coreProperties>
</file>